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6"/>
  </p:notesMasterIdLst>
  <p:sldIdLst>
    <p:sldId id="256" r:id="rId2"/>
    <p:sldId id="257" r:id="rId3"/>
    <p:sldId id="258" r:id="rId4"/>
    <p:sldId id="259" r:id="rId5"/>
    <p:sldId id="260" r:id="rId6"/>
    <p:sldId id="280" r:id="rId7"/>
    <p:sldId id="261" r:id="rId8"/>
    <p:sldId id="262" r:id="rId9"/>
    <p:sldId id="263" r:id="rId10"/>
    <p:sldId id="264" r:id="rId11"/>
    <p:sldId id="265" r:id="rId12"/>
    <p:sldId id="266" r:id="rId13"/>
    <p:sldId id="267" r:id="rId14"/>
    <p:sldId id="268" r:id="rId15"/>
    <p:sldId id="279" r:id="rId16"/>
    <p:sldId id="278" r:id="rId17"/>
    <p:sldId id="269" r:id="rId18"/>
    <p:sldId id="270" r:id="rId19"/>
    <p:sldId id="271" r:id="rId20"/>
    <p:sldId id="272" r:id="rId21"/>
    <p:sldId id="273" r:id="rId22"/>
    <p:sldId id="282" r:id="rId23"/>
    <p:sldId id="274" r:id="rId24"/>
    <p:sldId id="281" r:id="rId2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837" autoAdjust="0"/>
  </p:normalViewPr>
  <p:slideViewPr>
    <p:cSldViewPr snapToGrid="0">
      <p:cViewPr varScale="1">
        <p:scale>
          <a:sx n="69" d="100"/>
          <a:sy n="69" d="100"/>
        </p:scale>
        <p:origin x="1200" y="4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e5e8e0422d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e5e8e0422d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e5e8e0422d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e5e8e0422d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e5e8e0422d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e5e8e0422d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e5e8e0422d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e5e8e0422d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e5e8e0422d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e5e8e0422d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e5e8e0422d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e5e8e0422d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e5e8e0422d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e5e8e0422d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e534169550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e53416955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e534169550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e534169550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e5e8e0422d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e5e8e0422d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e5e8e0422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e5e8e0422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e5e8e0422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e5e8e0422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e5e8e0422d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e5e8e0422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e5e8e0422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e5e8e0422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e5e8e0422d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e5e8e0422d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e5e8e0422d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e5e8e0422d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e5e8e0422d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e5e8e0422d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e5e8e0422d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e5e8e0422d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hyperlink" Target="https://towardsdatascience.com/a-comprehensive-guide-to-convolutional-neural-networks-the-eli5-way-3bd2b1164a53"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IQTLabs/BioNIC/blob/master/models.py"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hyperlink" Target="https://www.iqt.org/an-ai-based-application-using-organ-on-a-chip-data/"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pytorch.org/vision/stable/models.html"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hyperlink" Target="https://developers.arcgis.com/python/guide/how-maskrcnn-work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hyperlink" Target="https://towardsdatascience.com/light-on-math-machine-learning-intuitive-guide-to-neural-style-transfer-ef88e46697e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lhncbc.nlm.nih.gov/LHC-downloads/downloads.html"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hyperlink" Target="http://lhcftp.nlm.nih.gov/Open-Access-Datasets/Malaria/cell_images.zip"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t>Deep Learning: CNNs</a:t>
            </a:r>
            <a:endParaRPr dirty="0"/>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Overall network</a:t>
            </a:r>
            <a:endParaRPr/>
          </a:p>
        </p:txBody>
      </p:sp>
      <p:sp>
        <p:nvSpPr>
          <p:cNvPr id="110" name="Google Shape;110;p21"/>
          <p:cNvSpPr txBox="1">
            <a:spLocks noGrp="1"/>
          </p:cNvSpPr>
          <p:nvPr>
            <p:ph type="body" idx="1"/>
          </p:nvPr>
        </p:nvSpPr>
        <p:spPr>
          <a:xfrm>
            <a:off x="311700" y="930350"/>
            <a:ext cx="3884700" cy="3714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Convolutional layers refine patches into lines/shapes via filtering into feature maps</a:t>
            </a:r>
            <a:endParaRPr/>
          </a:p>
          <a:p>
            <a:pPr marL="0" lvl="0" indent="0" algn="l" rtl="0">
              <a:spcBef>
                <a:spcPts val="1200"/>
              </a:spcBef>
              <a:spcAft>
                <a:spcPts val="1200"/>
              </a:spcAft>
              <a:buNone/>
            </a:pPr>
            <a:endParaRPr/>
          </a:p>
        </p:txBody>
      </p:sp>
      <p:pic>
        <p:nvPicPr>
          <p:cNvPr id="111" name="Google Shape;111;p21"/>
          <p:cNvPicPr preferRelativeResize="0"/>
          <p:nvPr/>
        </p:nvPicPr>
        <p:blipFill>
          <a:blip r:embed="rId3">
            <a:alphaModFix/>
          </a:blip>
          <a:stretch>
            <a:fillRect/>
          </a:stretch>
        </p:blipFill>
        <p:spPr>
          <a:xfrm>
            <a:off x="457200" y="2332974"/>
            <a:ext cx="8210825" cy="2774025"/>
          </a:xfrm>
          <a:prstGeom prst="rect">
            <a:avLst/>
          </a:prstGeom>
          <a:noFill/>
          <a:ln>
            <a:noFill/>
          </a:ln>
        </p:spPr>
      </p:pic>
      <p:sp>
        <p:nvSpPr>
          <p:cNvPr id="112" name="Google Shape;112;p21"/>
          <p:cNvSpPr txBox="1"/>
          <p:nvPr/>
        </p:nvSpPr>
        <p:spPr>
          <a:xfrm>
            <a:off x="3092350" y="-11200"/>
            <a:ext cx="6766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Images from </a:t>
            </a:r>
            <a:r>
              <a:rPr lang="en" sz="800" u="sng">
                <a:solidFill>
                  <a:schemeClr val="hlink"/>
                </a:solidFill>
                <a:hlinkClick r:id="rId4"/>
              </a:rPr>
              <a:t>https://towardsdatascience.com/a-comprehensive-guide-to-convolutional-neural-networks-the-eli5-way-3bd2b1164a53</a:t>
            </a:r>
            <a:r>
              <a:rPr lang="en" sz="800"/>
              <a:t>, https://www.mobiquity.com/insights/introduction-to-convolutional-neural-networks</a:t>
            </a:r>
            <a:endParaRPr sz="800"/>
          </a:p>
        </p:txBody>
      </p:sp>
      <p:pic>
        <p:nvPicPr>
          <p:cNvPr id="113" name="Google Shape;113;p21"/>
          <p:cNvPicPr preferRelativeResize="0"/>
          <p:nvPr/>
        </p:nvPicPr>
        <p:blipFill>
          <a:blip r:embed="rId5">
            <a:alphaModFix/>
          </a:blip>
          <a:stretch>
            <a:fillRect/>
          </a:stretch>
        </p:blipFill>
        <p:spPr>
          <a:xfrm>
            <a:off x="3984225" y="694050"/>
            <a:ext cx="4816876" cy="167767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Filtering via convolutional and pooling layers</a:t>
            </a:r>
            <a:endParaRPr/>
          </a:p>
        </p:txBody>
      </p:sp>
      <p:sp>
        <p:nvSpPr>
          <p:cNvPr id="119" name="Google Shape;119;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Lower filters identify more basic shapes, which are the assembled into more complex shapes in higher layers/filters</a:t>
            </a:r>
            <a:endParaRPr/>
          </a:p>
          <a:p>
            <a:pPr marL="457200" lvl="0" indent="-342900" algn="l" rtl="0">
              <a:spcBef>
                <a:spcPts val="0"/>
              </a:spcBef>
              <a:spcAft>
                <a:spcPts val="0"/>
              </a:spcAft>
              <a:buSzPts val="1800"/>
              <a:buChar char="●"/>
            </a:pPr>
            <a:r>
              <a:rPr lang="en"/>
              <a:t>Conv2DLayer -&gt; ReLU -&gt; PoolingLayer idiom commonly seen</a:t>
            </a:r>
            <a:endParaRPr/>
          </a:p>
        </p:txBody>
      </p:sp>
      <p:pic>
        <p:nvPicPr>
          <p:cNvPr id="120" name="Google Shape;120;p22"/>
          <p:cNvPicPr preferRelativeResize="0"/>
          <p:nvPr/>
        </p:nvPicPr>
        <p:blipFill>
          <a:blip r:embed="rId3">
            <a:alphaModFix/>
          </a:blip>
          <a:stretch>
            <a:fillRect/>
          </a:stretch>
        </p:blipFill>
        <p:spPr>
          <a:xfrm>
            <a:off x="2039052" y="2305925"/>
            <a:ext cx="4871350" cy="2485150"/>
          </a:xfrm>
          <a:prstGeom prst="rect">
            <a:avLst/>
          </a:prstGeom>
          <a:noFill/>
          <a:ln>
            <a:noFill/>
          </a:ln>
        </p:spPr>
      </p:pic>
      <p:sp>
        <p:nvSpPr>
          <p:cNvPr id="121" name="Google Shape;121;p22"/>
          <p:cNvSpPr txBox="1"/>
          <p:nvPr/>
        </p:nvSpPr>
        <p:spPr>
          <a:xfrm>
            <a:off x="5207950" y="4837125"/>
            <a:ext cx="5208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Image from https://wiki.tum.de/display/lfdv/Convolutional+Neural+Networks</a:t>
            </a:r>
            <a:endParaRPr sz="9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CNNs: classification layers</a:t>
            </a:r>
            <a:endParaRPr/>
          </a:p>
        </p:txBody>
      </p:sp>
      <p:sp>
        <p:nvSpPr>
          <p:cNvPr id="127" name="Google Shape;127;p23"/>
          <p:cNvSpPr txBox="1">
            <a:spLocks noGrp="1"/>
          </p:cNvSpPr>
          <p:nvPr>
            <p:ph type="body" idx="1"/>
          </p:nvPr>
        </p:nvSpPr>
        <p:spPr>
          <a:xfrm>
            <a:off x="311700" y="847675"/>
            <a:ext cx="33093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Standard, fully-connected layers are used to classify the features for a final answer</a:t>
            </a:r>
            <a:endParaRPr/>
          </a:p>
        </p:txBody>
      </p:sp>
      <p:pic>
        <p:nvPicPr>
          <p:cNvPr id="128" name="Google Shape;128;p23"/>
          <p:cNvPicPr preferRelativeResize="0"/>
          <p:nvPr/>
        </p:nvPicPr>
        <p:blipFill>
          <a:blip r:embed="rId3">
            <a:alphaModFix/>
          </a:blip>
          <a:stretch>
            <a:fillRect/>
          </a:stretch>
        </p:blipFill>
        <p:spPr>
          <a:xfrm>
            <a:off x="38100" y="2257425"/>
            <a:ext cx="5715000" cy="3219450"/>
          </a:xfrm>
          <a:prstGeom prst="rect">
            <a:avLst/>
          </a:prstGeom>
          <a:noFill/>
          <a:ln>
            <a:noFill/>
          </a:ln>
        </p:spPr>
      </p:pic>
      <p:pic>
        <p:nvPicPr>
          <p:cNvPr id="129" name="Google Shape;129;p23"/>
          <p:cNvPicPr preferRelativeResize="0"/>
          <p:nvPr/>
        </p:nvPicPr>
        <p:blipFill>
          <a:blip r:embed="rId4">
            <a:alphaModFix/>
          </a:blip>
          <a:stretch>
            <a:fillRect/>
          </a:stretch>
        </p:blipFill>
        <p:spPr>
          <a:xfrm>
            <a:off x="3758175" y="988125"/>
            <a:ext cx="5290851" cy="1787525"/>
          </a:xfrm>
          <a:prstGeom prst="rect">
            <a:avLst/>
          </a:prstGeom>
          <a:noFill/>
          <a:ln>
            <a:noFill/>
          </a:ln>
        </p:spPr>
      </p:pic>
      <p:sp>
        <p:nvSpPr>
          <p:cNvPr id="130" name="Google Shape;130;p23"/>
          <p:cNvSpPr txBox="1"/>
          <p:nvPr/>
        </p:nvSpPr>
        <p:spPr>
          <a:xfrm>
            <a:off x="3901325" y="4862150"/>
            <a:ext cx="53997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MNIST image from: https://www.mobiquity.com/insights/introduction-to-convolutional-neural-networks</a:t>
            </a:r>
            <a:endParaRPr sz="900"/>
          </a:p>
        </p:txBody>
      </p:sp>
      <p:sp>
        <p:nvSpPr>
          <p:cNvPr id="131" name="Google Shape;131;p23"/>
          <p:cNvSpPr txBox="1"/>
          <p:nvPr/>
        </p:nvSpPr>
        <p:spPr>
          <a:xfrm>
            <a:off x="6465725" y="3035625"/>
            <a:ext cx="214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Fully connected layers</a:t>
            </a:r>
            <a:endParaRPr/>
          </a:p>
        </p:txBody>
      </p:sp>
      <p:cxnSp>
        <p:nvCxnSpPr>
          <p:cNvPr id="132" name="Google Shape;132;p23"/>
          <p:cNvCxnSpPr/>
          <p:nvPr/>
        </p:nvCxnSpPr>
        <p:spPr>
          <a:xfrm rot="10800000" flipH="1">
            <a:off x="7343875" y="2571775"/>
            <a:ext cx="668400" cy="510600"/>
          </a:xfrm>
          <a:prstGeom prst="straightConnector1">
            <a:avLst/>
          </a:prstGeom>
          <a:noFill/>
          <a:ln w="9525" cap="flat" cmpd="sng">
            <a:solidFill>
              <a:schemeClr val="dk2"/>
            </a:solidFill>
            <a:prstDash val="solid"/>
            <a:round/>
            <a:headEnd type="none" w="med" len="med"/>
            <a:tailEnd type="triangle" w="med" len="med"/>
          </a:ln>
        </p:spPr>
      </p:cxnSp>
      <p:cxnSp>
        <p:nvCxnSpPr>
          <p:cNvPr id="133" name="Google Shape;133;p23"/>
          <p:cNvCxnSpPr>
            <a:stCxn id="131" idx="1"/>
          </p:cNvCxnSpPr>
          <p:nvPr/>
        </p:nvCxnSpPr>
        <p:spPr>
          <a:xfrm flipH="1">
            <a:off x="4883525" y="3235725"/>
            <a:ext cx="1582200" cy="4038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of a CNN definition in PyTorch</a:t>
            </a:r>
            <a:endParaRPr/>
          </a:p>
        </p:txBody>
      </p:sp>
      <p:sp>
        <p:nvSpPr>
          <p:cNvPr id="139" name="Google Shape;139;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See </a:t>
            </a:r>
            <a:r>
              <a:rPr lang="en" u="sng" dirty="0">
                <a:solidFill>
                  <a:schemeClr val="hlink"/>
                </a:solidFill>
                <a:hlinkClick r:id="rId3"/>
              </a:rPr>
              <a:t>https://github.com/IQTLabs/BioNIC/blob/master/models.py</a:t>
            </a:r>
            <a:r>
              <a:rPr lang="en" dirty="0"/>
              <a:t> line 568</a:t>
            </a:r>
            <a:endParaRPr dirty="0"/>
          </a:p>
          <a:p>
            <a:pPr marL="914400" lvl="1" indent="-317500" algn="l" rtl="0">
              <a:spcBef>
                <a:spcPts val="0"/>
              </a:spcBef>
              <a:spcAft>
                <a:spcPts val="0"/>
              </a:spcAft>
              <a:buSzPts val="1400"/>
              <a:buChar char="○"/>
            </a:pPr>
            <a:r>
              <a:rPr lang="en" dirty="0"/>
              <a:t>kernel_size is the size of the patch (i.e. 7x7)</a:t>
            </a:r>
            <a:endParaRPr dirty="0"/>
          </a:p>
          <a:p>
            <a:pPr marL="914400" lvl="1" indent="-317500" algn="l" rtl="0">
              <a:spcBef>
                <a:spcPts val="0"/>
              </a:spcBef>
              <a:spcAft>
                <a:spcPts val="0"/>
              </a:spcAft>
              <a:buSzPts val="1400"/>
              <a:buChar char="○"/>
            </a:pPr>
            <a:r>
              <a:rPr lang="en" dirty="0"/>
              <a:t>stride is how many “pixels” to move when going to the next patch</a:t>
            </a:r>
            <a:endParaRPr dirty="0"/>
          </a:p>
          <a:p>
            <a:pPr marL="914400" lvl="1" indent="-317500" algn="l" rtl="0">
              <a:spcBef>
                <a:spcPts val="0"/>
              </a:spcBef>
              <a:spcAft>
                <a:spcPts val="0"/>
              </a:spcAft>
              <a:buSzPts val="1400"/>
              <a:buChar char="○"/>
            </a:pPr>
            <a:r>
              <a:rPr lang="en" dirty="0"/>
              <a:t>padding, in “pixels,” is often used to be able to meaningfully apply a filter on a patch that is at the edge of the image</a:t>
            </a:r>
            <a:endParaRPr dirty="0"/>
          </a:p>
          <a:p>
            <a:pPr marL="914400" lvl="1" indent="-317500" algn="l" rtl="0">
              <a:spcBef>
                <a:spcPts val="0"/>
              </a:spcBef>
              <a:spcAft>
                <a:spcPts val="0"/>
              </a:spcAft>
              <a:buSzPts val="1400"/>
              <a:buChar char="○"/>
            </a:pPr>
            <a:r>
              <a:rPr lang="en" dirty="0"/>
              <a:t>This model is adding batch normalization after the ReLU activation</a:t>
            </a:r>
            <a:endParaRPr dirty="0"/>
          </a:p>
          <a:p>
            <a:pPr marL="457200" lvl="0" indent="-342900" algn="l" rtl="0">
              <a:spcBef>
                <a:spcPts val="0"/>
              </a:spcBef>
              <a:spcAft>
                <a:spcPts val="0"/>
              </a:spcAft>
              <a:buSzPts val="1800"/>
              <a:buChar char="●"/>
            </a:pPr>
            <a:r>
              <a:rPr lang="en" dirty="0"/>
              <a:t>Creates ten filters (feature maps) on the input layer</a:t>
            </a:r>
            <a:endParaRPr dirty="0"/>
          </a:p>
          <a:p>
            <a:pPr marL="914400" lvl="1" indent="-317500" algn="l" rtl="0">
              <a:spcBef>
                <a:spcPts val="0"/>
              </a:spcBef>
              <a:spcAft>
                <a:spcPts val="0"/>
              </a:spcAft>
              <a:buSzPts val="1400"/>
              <a:buChar char="○"/>
            </a:pPr>
            <a:r>
              <a:rPr lang="en" dirty="0"/>
              <a:t>Then another twenty filters (feature maps) after pooling</a:t>
            </a:r>
            <a:endParaRPr dirty="0"/>
          </a:p>
          <a:p>
            <a:pPr marL="457200" lvl="0" indent="-342900" algn="l" rtl="0">
              <a:spcBef>
                <a:spcPts val="0"/>
              </a:spcBef>
              <a:spcAft>
                <a:spcPts val="0"/>
              </a:spcAft>
              <a:buSzPts val="1800"/>
              <a:buChar char="●"/>
            </a:pPr>
            <a:r>
              <a:rPr lang="en" dirty="0"/>
              <a:t>If input images are 224x224 RGB, why are there 54,080 nodes on line 589?</a:t>
            </a:r>
            <a:endParaRPr dirty="0"/>
          </a:p>
          <a:p>
            <a:pPr marL="914400" lvl="1" indent="-317500" algn="l" rtl="0">
              <a:spcBef>
                <a:spcPts val="0"/>
              </a:spcBef>
              <a:spcAft>
                <a:spcPts val="0"/>
              </a:spcAft>
              <a:buSzPts val="1400"/>
              <a:buChar char="○"/>
            </a:pPr>
            <a:r>
              <a:rPr lang="en" dirty="0"/>
              <a:t>Let’s take 10 minutes in class to trace through (do it on your own later)</a:t>
            </a:r>
            <a:endParaRPr dirty="0"/>
          </a:p>
        </p:txBody>
      </p:sp>
      <p:pic>
        <p:nvPicPr>
          <p:cNvPr id="140" name="Google Shape;140;p24"/>
          <p:cNvPicPr preferRelativeResize="0"/>
          <p:nvPr/>
        </p:nvPicPr>
        <p:blipFill>
          <a:blip r:embed="rId4">
            <a:alphaModFix/>
          </a:blip>
          <a:stretch>
            <a:fillRect/>
          </a:stretch>
        </p:blipFill>
        <p:spPr>
          <a:xfrm>
            <a:off x="2486025" y="4048125"/>
            <a:ext cx="4019550" cy="704850"/>
          </a:xfrm>
          <a:prstGeom prst="rect">
            <a:avLst/>
          </a:prstGeom>
          <a:noFill/>
          <a:ln>
            <a:noFill/>
          </a:ln>
        </p:spPr>
      </p:pic>
      <p:sp>
        <p:nvSpPr>
          <p:cNvPr id="2" name="Rectangle 1">
            <a:extLst>
              <a:ext uri="{FF2B5EF4-FFF2-40B4-BE49-F238E27FC236}">
                <a16:creationId xmlns:a16="http://schemas.microsoft.com/office/drawing/2014/main" id="{0A9880AF-ADE4-47FE-BD7F-48B1ED252BF0}"/>
              </a:ext>
            </a:extLst>
          </p:cNvPr>
          <p:cNvSpPr/>
          <p:nvPr/>
        </p:nvSpPr>
        <p:spPr>
          <a:xfrm>
            <a:off x="6284256" y="4308900"/>
            <a:ext cx="215153" cy="184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CNNs: dealing with images: PyTorch transforms</a:t>
            </a:r>
            <a:endParaRPr/>
          </a:p>
        </p:txBody>
      </p:sp>
      <p:sp>
        <p:nvSpPr>
          <p:cNvPr id="146" name="Google Shape;146;p25"/>
          <p:cNvSpPr txBox="1">
            <a:spLocks noGrp="1"/>
          </p:cNvSpPr>
          <p:nvPr>
            <p:ph type="body" idx="1"/>
          </p:nvPr>
        </p:nvSpPr>
        <p:spPr>
          <a:xfrm>
            <a:off x="311700" y="1152474"/>
            <a:ext cx="8520600" cy="4195613"/>
          </a:xfrm>
          <a:prstGeom prst="rect">
            <a:avLst/>
          </a:prstGeom>
        </p:spPr>
        <p:txBody>
          <a:bodyPr spcFirstLastPara="1" wrap="square" lIns="91425" tIns="91425" rIns="91425" bIns="91425" anchor="t" anchorCtr="0">
            <a:normAutofit/>
          </a:bodyPr>
          <a:lstStyle/>
          <a:p>
            <a:pPr marL="457200" lvl="0" indent="-334327" algn="l" rtl="0">
              <a:spcBef>
                <a:spcPts val="0"/>
              </a:spcBef>
              <a:spcAft>
                <a:spcPts val="0"/>
              </a:spcAft>
              <a:buSzPct val="100000"/>
              <a:buChar char="●"/>
            </a:pPr>
            <a:r>
              <a:rPr lang="en" dirty="0"/>
              <a:t>Your images will typically be 1 channel (greyscale) or 3 channel (color)</a:t>
            </a:r>
          </a:p>
          <a:p>
            <a:pPr marL="457200" lvl="0" indent="-334327" algn="l" rtl="0">
              <a:spcBef>
                <a:spcPts val="0"/>
              </a:spcBef>
              <a:spcAft>
                <a:spcPts val="0"/>
              </a:spcAft>
              <a:buSzPct val="100000"/>
              <a:buChar char="●"/>
            </a:pPr>
            <a:r>
              <a:rPr lang="en" dirty="0"/>
              <a:t>Loading images often involves transforming them pre-training:</a:t>
            </a:r>
            <a:endParaRPr dirty="0"/>
          </a:p>
          <a:p>
            <a:pPr marL="914400" lvl="1" indent="-310832" algn="l" rtl="0">
              <a:spcBef>
                <a:spcPts val="0"/>
              </a:spcBef>
              <a:spcAft>
                <a:spcPts val="0"/>
              </a:spcAft>
              <a:buSzPct val="100000"/>
              <a:buChar char="○"/>
            </a:pPr>
            <a:r>
              <a:rPr lang="en" dirty="0"/>
              <a:t>Need to convert an image to a tensor in PyTorch</a:t>
            </a:r>
            <a:r>
              <a:rPr lang="en" dirty="0">
                <a:latin typeface="+mn-lt"/>
                <a:cs typeface="Courier New" panose="02070309020205020404" pitchFamily="49" charset="0"/>
              </a:rPr>
              <a:t>:</a:t>
            </a:r>
            <a:r>
              <a:rPr lang="en" dirty="0">
                <a:latin typeface="Courier New" panose="02070309020205020404" pitchFamily="49" charset="0"/>
                <a:cs typeface="Courier New" panose="02070309020205020404" pitchFamily="49" charset="0"/>
              </a:rPr>
              <a:t> transforms.ToTensor( )</a:t>
            </a:r>
          </a:p>
          <a:p>
            <a:pPr marL="914400" lvl="1" indent="-310832" algn="l" rtl="0">
              <a:spcBef>
                <a:spcPts val="0"/>
              </a:spcBef>
              <a:spcAft>
                <a:spcPts val="0"/>
              </a:spcAft>
              <a:buSzPct val="100000"/>
              <a:buChar char="○"/>
            </a:pPr>
            <a:r>
              <a:rPr lang="en-US" dirty="0"/>
              <a:t>When converting an image into such a tensor, </a:t>
            </a:r>
            <a:r>
              <a:rPr lang="en-US" dirty="0" err="1"/>
              <a:t>PyTorch</a:t>
            </a:r>
            <a:r>
              <a:rPr lang="en-US" dirty="0"/>
              <a:t> will convert the pixel value (between 0 and 255) into a value between 0 and 1</a:t>
            </a:r>
            <a:endParaRPr dirty="0"/>
          </a:p>
          <a:p>
            <a:pPr marL="457200" lvl="0" indent="-334327" algn="l" rtl="0">
              <a:spcBef>
                <a:spcPts val="0"/>
              </a:spcBef>
              <a:spcAft>
                <a:spcPts val="0"/>
              </a:spcAft>
              <a:buSzPct val="100000"/>
              <a:buChar char="●"/>
            </a:pPr>
            <a:r>
              <a:rPr lang="en" dirty="0"/>
              <a:t>We often also want to normalize the images’ pixel values to help the models learn</a:t>
            </a:r>
            <a:endParaRPr dirty="0"/>
          </a:p>
          <a:p>
            <a:pPr marL="914400" lvl="1" indent="-310832" algn="l" rtl="0">
              <a:lnSpc>
                <a:spcPct val="100000"/>
              </a:lnSpc>
              <a:spcBef>
                <a:spcPts val="0"/>
              </a:spcBef>
              <a:spcAft>
                <a:spcPts val="0"/>
              </a:spcAft>
              <a:buSzPct val="100000"/>
              <a:buChar char="○"/>
            </a:pPr>
            <a:r>
              <a:rPr lang="en" dirty="0">
                <a:solidFill>
                  <a:schemeClr val="dk1"/>
                </a:solidFill>
                <a:latin typeface="Courier New"/>
                <a:ea typeface="Courier New"/>
                <a:cs typeface="Courier New"/>
                <a:sym typeface="Courier New"/>
              </a:rPr>
              <a:t>transforms.Normalize(mean, stddev)</a:t>
            </a:r>
            <a:r>
              <a:rPr lang="en" dirty="0"/>
              <a:t> expects two lists with a mean and stddev for each channel</a:t>
            </a:r>
            <a:endParaRPr dirty="0"/>
          </a:p>
          <a:p>
            <a:pPr marL="914400" lvl="1" indent="-310832" algn="l" rtl="0">
              <a:lnSpc>
                <a:spcPct val="100000"/>
              </a:lnSpc>
              <a:spcBef>
                <a:spcPts val="0"/>
              </a:spcBef>
              <a:spcAft>
                <a:spcPts val="0"/>
              </a:spcAft>
              <a:buSzPct val="100000"/>
              <a:buChar char="○"/>
            </a:pPr>
            <a:r>
              <a:rPr lang="en-US" dirty="0"/>
              <a:t>Normalization will set the mean to 0, </a:t>
            </a:r>
            <a:r>
              <a:rPr lang="en-US" dirty="0" err="1"/>
              <a:t>setdev</a:t>
            </a:r>
            <a:r>
              <a:rPr lang="en-US" dirty="0"/>
              <a:t> to 1</a:t>
            </a:r>
          </a:p>
          <a:p>
            <a:pPr lvl="2" indent="-310832">
              <a:lnSpc>
                <a:spcPct val="100000"/>
              </a:lnSpc>
              <a:buSzPct val="100000"/>
              <a:buChar char="○"/>
            </a:pPr>
            <a:r>
              <a:rPr lang="en-US" dirty="0"/>
              <a:t>Why is a mean of 0 desirable?</a:t>
            </a:r>
          </a:p>
          <a:p>
            <a:pPr lvl="1" indent="-310832">
              <a:lnSpc>
                <a:spcPct val="100000"/>
              </a:lnSpc>
              <a:buSzPct val="100000"/>
            </a:pPr>
            <a:r>
              <a:rPr lang="en-US" dirty="0"/>
              <a:t>Option 1: use a “standard” mean/</a:t>
            </a:r>
            <a:r>
              <a:rPr lang="en-US" dirty="0" err="1"/>
              <a:t>stddev</a:t>
            </a:r>
            <a:r>
              <a:rPr lang="en-US" dirty="0"/>
              <a:t> like one from ImageNet: mean=[0.485, 0.456, 0.406],</a:t>
            </a:r>
          </a:p>
          <a:p>
            <a:pPr marL="603568" lvl="1" indent="0">
              <a:lnSpc>
                <a:spcPct val="100000"/>
              </a:lnSpc>
              <a:buSzPct val="100000"/>
              <a:buNone/>
            </a:pPr>
            <a:r>
              <a:rPr lang="en-US" dirty="0"/>
              <a:t>       std=[0.229, 0.224, 0.225]</a:t>
            </a:r>
          </a:p>
          <a:p>
            <a:pPr lvl="1" indent="-310832">
              <a:lnSpc>
                <a:spcPct val="100000"/>
              </a:lnSpc>
              <a:buSzPct val="100000"/>
            </a:pPr>
            <a:r>
              <a:rPr lang="en-US" dirty="0"/>
              <a:t>Option 2: Calculate the average mean and </a:t>
            </a:r>
            <a:r>
              <a:rPr lang="en-US" dirty="0" err="1"/>
              <a:t>stddev</a:t>
            </a:r>
            <a:r>
              <a:rPr lang="en-US" dirty="0"/>
              <a:t> value for your specific dataset manually, and pass these into </a:t>
            </a:r>
            <a:r>
              <a:rPr lang="en" dirty="0">
                <a:solidFill>
                  <a:schemeClr val="dk1"/>
                </a:solidFill>
                <a:latin typeface="Courier New"/>
                <a:ea typeface="Courier New"/>
                <a:cs typeface="Courier New"/>
                <a:sym typeface="Courier New"/>
              </a:rPr>
              <a:t>transforms.Normalize( )</a:t>
            </a:r>
            <a:r>
              <a:rPr lang="en" dirty="0"/>
              <a:t> </a:t>
            </a:r>
            <a:endParaRPr lang="en-US" dirty="0"/>
          </a:p>
          <a:p>
            <a:pPr marL="0" lvl="0" indent="0" algn="l" rtl="0">
              <a:spcBef>
                <a:spcPts val="1200"/>
              </a:spcBef>
              <a:spcAft>
                <a:spcPts val="1200"/>
              </a:spcAft>
              <a:buNone/>
            </a:pP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233ED-7385-4C33-8E03-9F63C1B2F9DE}"/>
              </a:ext>
            </a:extLst>
          </p:cNvPr>
          <p:cNvSpPr>
            <a:spLocks noGrp="1"/>
          </p:cNvSpPr>
          <p:nvPr>
            <p:ph type="title"/>
          </p:nvPr>
        </p:nvSpPr>
        <p:spPr/>
        <p:txBody>
          <a:bodyPr>
            <a:normAutofit fontScale="90000"/>
          </a:bodyPr>
          <a:lstStyle/>
          <a:p>
            <a:r>
              <a:rPr lang="en-US" dirty="0"/>
              <a:t>Normal vs normalized image example</a:t>
            </a:r>
          </a:p>
        </p:txBody>
      </p:sp>
      <p:sp>
        <p:nvSpPr>
          <p:cNvPr id="3" name="Text Placeholder 2">
            <a:extLst>
              <a:ext uri="{FF2B5EF4-FFF2-40B4-BE49-F238E27FC236}">
                <a16:creationId xmlns:a16="http://schemas.microsoft.com/office/drawing/2014/main" id="{FFCE708D-668C-42FB-8C1A-B9CD214A614A}"/>
              </a:ext>
            </a:extLst>
          </p:cNvPr>
          <p:cNvSpPr>
            <a:spLocks noGrp="1"/>
          </p:cNvSpPr>
          <p:nvPr>
            <p:ph type="body" idx="1"/>
          </p:nvPr>
        </p:nvSpPr>
        <p:spPr/>
        <p:txBody>
          <a:bodyPr/>
          <a:lstStyle/>
          <a:p>
            <a:endParaRPr lang="en-US"/>
          </a:p>
        </p:txBody>
      </p:sp>
      <p:pic>
        <p:nvPicPr>
          <p:cNvPr id="5" name="Picture 4" descr="A koala bear on a tree&#10;&#10;Description automatically generated with medium confidence">
            <a:extLst>
              <a:ext uri="{FF2B5EF4-FFF2-40B4-BE49-F238E27FC236}">
                <a16:creationId xmlns:a16="http://schemas.microsoft.com/office/drawing/2014/main" id="{B4A2A623-B7C2-49F2-9CBB-D77B2DEFAFB7}"/>
              </a:ext>
            </a:extLst>
          </p:cNvPr>
          <p:cNvPicPr>
            <a:picLocks noChangeAspect="1"/>
          </p:cNvPicPr>
          <p:nvPr/>
        </p:nvPicPr>
        <p:blipFill>
          <a:blip r:embed="rId2"/>
          <a:stretch>
            <a:fillRect/>
          </a:stretch>
        </p:blipFill>
        <p:spPr>
          <a:xfrm>
            <a:off x="1419625" y="2143844"/>
            <a:ext cx="2862303" cy="2146727"/>
          </a:xfrm>
          <a:prstGeom prst="rect">
            <a:avLst/>
          </a:prstGeom>
        </p:spPr>
      </p:pic>
      <p:pic>
        <p:nvPicPr>
          <p:cNvPr id="7" name="Picture 6" descr="A close up of a koala&#10;&#10;Description automatically generated with low confidence">
            <a:extLst>
              <a:ext uri="{FF2B5EF4-FFF2-40B4-BE49-F238E27FC236}">
                <a16:creationId xmlns:a16="http://schemas.microsoft.com/office/drawing/2014/main" id="{3A79DEA7-ACD9-4A57-8CF2-1EA6E44B7407}"/>
              </a:ext>
            </a:extLst>
          </p:cNvPr>
          <p:cNvPicPr>
            <a:picLocks noChangeAspect="1"/>
          </p:cNvPicPr>
          <p:nvPr/>
        </p:nvPicPr>
        <p:blipFill>
          <a:blip r:embed="rId3"/>
          <a:stretch>
            <a:fillRect/>
          </a:stretch>
        </p:blipFill>
        <p:spPr>
          <a:xfrm>
            <a:off x="4975412" y="2052284"/>
            <a:ext cx="3043789" cy="2329936"/>
          </a:xfrm>
          <a:prstGeom prst="rect">
            <a:avLst/>
          </a:prstGeom>
        </p:spPr>
      </p:pic>
      <p:sp>
        <p:nvSpPr>
          <p:cNvPr id="8" name="TextBox 7">
            <a:extLst>
              <a:ext uri="{FF2B5EF4-FFF2-40B4-BE49-F238E27FC236}">
                <a16:creationId xmlns:a16="http://schemas.microsoft.com/office/drawing/2014/main" id="{903BC840-FDCB-4AAB-89E9-F59839259408}"/>
              </a:ext>
            </a:extLst>
          </p:cNvPr>
          <p:cNvSpPr txBox="1"/>
          <p:nvPr/>
        </p:nvSpPr>
        <p:spPr>
          <a:xfrm>
            <a:off x="0" y="4912668"/>
            <a:ext cx="4661647" cy="230832"/>
          </a:xfrm>
          <a:prstGeom prst="rect">
            <a:avLst/>
          </a:prstGeom>
          <a:noFill/>
        </p:spPr>
        <p:txBody>
          <a:bodyPr wrap="square" rtlCol="0">
            <a:spAutoFit/>
          </a:bodyPr>
          <a:lstStyle/>
          <a:p>
            <a:r>
              <a:rPr lang="en-US" sz="900" dirty="0"/>
              <a:t>Images from https://www.geeksforgeeks.org/how-to-normalize-images-in-pytorch/</a:t>
            </a:r>
          </a:p>
        </p:txBody>
      </p:sp>
    </p:spTree>
    <p:extLst>
      <p:ext uri="{BB962C8B-B14F-4D97-AF65-F5344CB8AC3E}">
        <p14:creationId xmlns:p14="http://schemas.microsoft.com/office/powerpoint/2010/main" val="2086104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15B89-8E9F-4876-83ED-BDB930A13F70}"/>
              </a:ext>
            </a:extLst>
          </p:cNvPr>
          <p:cNvSpPr>
            <a:spLocks noGrp="1"/>
          </p:cNvSpPr>
          <p:nvPr>
            <p:ph type="title"/>
          </p:nvPr>
        </p:nvSpPr>
        <p:spPr/>
        <p:txBody>
          <a:bodyPr>
            <a:normAutofit fontScale="90000"/>
          </a:bodyPr>
          <a:lstStyle/>
          <a:p>
            <a:r>
              <a:rPr lang="en-US" dirty="0"/>
              <a:t>More advanced dataset augmentation</a:t>
            </a:r>
          </a:p>
        </p:txBody>
      </p:sp>
      <p:sp>
        <p:nvSpPr>
          <p:cNvPr id="3" name="Text Placeholder 2">
            <a:extLst>
              <a:ext uri="{FF2B5EF4-FFF2-40B4-BE49-F238E27FC236}">
                <a16:creationId xmlns:a16="http://schemas.microsoft.com/office/drawing/2014/main" id="{42E6A3E5-5122-41BE-9360-C666E559E645}"/>
              </a:ext>
            </a:extLst>
          </p:cNvPr>
          <p:cNvSpPr>
            <a:spLocks noGrp="1"/>
          </p:cNvSpPr>
          <p:nvPr>
            <p:ph type="body" idx="1"/>
          </p:nvPr>
        </p:nvSpPr>
        <p:spPr>
          <a:xfrm>
            <a:off x="311700" y="1152475"/>
            <a:ext cx="8520600" cy="3715360"/>
          </a:xfrm>
        </p:spPr>
        <p:txBody>
          <a:bodyPr>
            <a:normAutofit lnSpcReduction="10000"/>
          </a:bodyPr>
          <a:lstStyle/>
          <a:p>
            <a:pPr marL="457200" lvl="0" indent="-334327" algn="l" rtl="0">
              <a:spcBef>
                <a:spcPts val="0"/>
              </a:spcBef>
              <a:spcAft>
                <a:spcPts val="0"/>
              </a:spcAft>
              <a:buSzPct val="100000"/>
              <a:buChar char="●"/>
            </a:pPr>
            <a:r>
              <a:rPr lang="en-US" dirty="0"/>
              <a:t>You may need to scale your images into smaller sizes to use CNNs successfully</a:t>
            </a:r>
          </a:p>
          <a:p>
            <a:pPr lvl="1" indent="-334327">
              <a:buSzPct val="100000"/>
              <a:buChar char="●"/>
            </a:pPr>
            <a:r>
              <a:rPr lang="en-US" dirty="0"/>
              <a:t>224x224 is common, also used for ImageNet</a:t>
            </a:r>
          </a:p>
          <a:p>
            <a:pPr marL="457200" lvl="0" indent="-334327" algn="l" rtl="0">
              <a:spcBef>
                <a:spcPts val="0"/>
              </a:spcBef>
              <a:spcAft>
                <a:spcPts val="0"/>
              </a:spcAft>
              <a:buSzPct val="100000"/>
              <a:buChar char="●"/>
            </a:pPr>
            <a:r>
              <a:rPr lang="en-US" dirty="0"/>
              <a:t>It’s also common practice to perform dataset augmentation during training for better generalization/performance</a:t>
            </a:r>
          </a:p>
          <a:p>
            <a:pPr marL="914400" lvl="1" indent="-310832" algn="l" rtl="0">
              <a:spcBef>
                <a:spcPts val="0"/>
              </a:spcBef>
              <a:spcAft>
                <a:spcPts val="0"/>
              </a:spcAft>
              <a:buSzPct val="100000"/>
              <a:buChar char="○"/>
            </a:pPr>
            <a:r>
              <a:rPr lang="en-US" dirty="0"/>
              <a:t>Here we flip, rotate, color jitter, and transforms images in ways that shouldn’t matter for our classification goal</a:t>
            </a:r>
          </a:p>
          <a:p>
            <a:r>
              <a:rPr lang="en-US" dirty="0"/>
              <a:t>Beyond that? Depends on your particular use case</a:t>
            </a:r>
          </a:p>
          <a:p>
            <a:pPr lvl="1"/>
            <a:r>
              <a:rPr lang="en-US" dirty="0"/>
              <a:t>Shouldn’t change the “meaning” of the image – should always be adding “noise”</a:t>
            </a:r>
          </a:p>
          <a:p>
            <a:pPr lvl="1"/>
            <a:r>
              <a:rPr lang="en-US" dirty="0"/>
              <a:t>Some examples for facial recognition: https://manmeet3.medium.com/face-data-augmentation-techniques-ace9e8ddb030</a:t>
            </a:r>
          </a:p>
          <a:p>
            <a:pPr lvl="1"/>
            <a:r>
              <a:rPr lang="en-US" dirty="0"/>
              <a:t>Some examples for biological cells – thresholding: </a:t>
            </a:r>
            <a:r>
              <a:rPr lang="en-US" dirty="0">
                <a:hlinkClick r:id="rId2"/>
              </a:rPr>
              <a:t>https://www.iqt.org/an-ai-based-application-using-organ-on-a-chip-data/</a:t>
            </a:r>
            <a:endParaRPr lang="en-US" dirty="0"/>
          </a:p>
          <a:p>
            <a:r>
              <a:rPr lang="en-US" dirty="0"/>
              <a:t>What others can you think of?</a:t>
            </a:r>
          </a:p>
        </p:txBody>
      </p:sp>
    </p:spTree>
    <p:extLst>
      <p:ext uri="{BB962C8B-B14F-4D97-AF65-F5344CB8AC3E}">
        <p14:creationId xmlns:p14="http://schemas.microsoft.com/office/powerpoint/2010/main" val="24552540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In-class exercise in groups of 2-3 students [3 min]</a:t>
            </a:r>
            <a:endParaRPr/>
          </a:p>
          <a:p>
            <a:pPr marL="0" lvl="0" indent="0" algn="l" rtl="0">
              <a:spcBef>
                <a:spcPts val="0"/>
              </a:spcBef>
              <a:spcAft>
                <a:spcPts val="0"/>
              </a:spcAft>
              <a:buNone/>
            </a:pPr>
            <a:endParaRPr/>
          </a:p>
        </p:txBody>
      </p:sp>
      <p:sp>
        <p:nvSpPr>
          <p:cNvPr id="152" name="Google Shape;152;p26"/>
          <p:cNvSpPr txBox="1">
            <a:spLocks noGrp="1"/>
          </p:cNvSpPr>
          <p:nvPr>
            <p:ph type="body" idx="1"/>
          </p:nvPr>
        </p:nvSpPr>
        <p:spPr>
          <a:xfrm>
            <a:off x="311700" y="1070479"/>
            <a:ext cx="46647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Complete the following example to understand how to prepare an image dataset for training with CNNs;</a:t>
            </a:r>
            <a:endParaRPr dirty="0"/>
          </a:p>
          <a:p>
            <a:pPr marL="914400" lvl="1" indent="-317500" algn="l" rtl="0">
              <a:spcBef>
                <a:spcPts val="0"/>
              </a:spcBef>
              <a:spcAft>
                <a:spcPts val="0"/>
              </a:spcAft>
              <a:buSzPts val="1400"/>
              <a:buChar char="○"/>
            </a:pPr>
            <a:r>
              <a:rPr lang="en" dirty="0"/>
              <a:t>Decide which of these transforms can be applied to the FashionMNIST dataset; comment out ones that don’t make sense for our dataset</a:t>
            </a:r>
            <a:endParaRPr dirty="0"/>
          </a:p>
          <a:p>
            <a:pPr marL="457200" lvl="0" indent="-342900" algn="l" rtl="0">
              <a:spcBef>
                <a:spcPts val="0"/>
              </a:spcBef>
              <a:spcAft>
                <a:spcPts val="0"/>
              </a:spcAft>
              <a:buSzPts val="1800"/>
              <a:buChar char="●"/>
            </a:pPr>
            <a:r>
              <a:rPr lang="en" dirty="0"/>
              <a:t>When applying transforms/ augmentations to your own images, you’ll use the transforms in a </a:t>
            </a:r>
            <a:r>
              <a:rPr lang="en" dirty="0">
                <a:latin typeface="Courier New"/>
                <a:ea typeface="Courier New"/>
                <a:cs typeface="Courier New"/>
                <a:sym typeface="Courier New"/>
              </a:rPr>
              <a:t>DataLoader</a:t>
            </a:r>
            <a:r>
              <a:rPr lang="en" dirty="0"/>
              <a:t>:</a:t>
            </a:r>
            <a:endParaRPr dirty="0"/>
          </a:p>
        </p:txBody>
      </p:sp>
      <p:sp>
        <p:nvSpPr>
          <p:cNvPr id="153" name="Google Shape;153;p26"/>
          <p:cNvSpPr txBox="1"/>
          <p:nvPr/>
        </p:nvSpPr>
        <p:spPr>
          <a:xfrm>
            <a:off x="4976400" y="1197675"/>
            <a:ext cx="4242900" cy="163888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50" dirty="0">
                <a:latin typeface="Courier New"/>
                <a:ea typeface="Courier New"/>
                <a:cs typeface="Courier New"/>
                <a:sym typeface="Courier New"/>
              </a:rPr>
              <a:t>train_transforms = [</a:t>
            </a:r>
            <a:endParaRPr sz="1050"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50" dirty="0">
                <a:latin typeface="Courier New"/>
                <a:ea typeface="Courier New"/>
                <a:cs typeface="Courier New"/>
                <a:sym typeface="Courier New"/>
              </a:rPr>
              <a:t>	transforms.RandomRotation(degrees=90),</a:t>
            </a:r>
            <a:endParaRPr sz="1050"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50" dirty="0">
                <a:latin typeface="Courier New"/>
                <a:ea typeface="Courier New"/>
                <a:cs typeface="Courier New"/>
                <a:sym typeface="Courier New"/>
              </a:rPr>
              <a:t>    transforms.ColorJitter(),</a:t>
            </a:r>
            <a:endParaRPr sz="1050"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50" dirty="0">
                <a:latin typeface="Courier New"/>
                <a:ea typeface="Courier New"/>
                <a:cs typeface="Courier New"/>
                <a:sym typeface="Courier New"/>
              </a:rPr>
              <a:t>    transforms.RandomHorizontalFlip(),</a:t>
            </a:r>
            <a:endParaRPr sz="1050"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50" dirty="0">
                <a:latin typeface="Courier New"/>
                <a:ea typeface="Courier New"/>
                <a:cs typeface="Courier New"/>
                <a:sym typeface="Courier New"/>
              </a:rPr>
              <a:t>    transforms.RandomVerticalFlip(),</a:t>
            </a:r>
            <a:endParaRPr sz="1050"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50" dirty="0">
                <a:latin typeface="Courier New"/>
                <a:ea typeface="Courier New"/>
                <a:cs typeface="Courier New"/>
                <a:sym typeface="Courier New"/>
              </a:rPr>
              <a:t>    transforms.Resize(size=[224,224]),</a:t>
            </a:r>
            <a:endParaRPr sz="1050" dirty="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050" dirty="0">
                <a:latin typeface="Courier New"/>
                <a:ea typeface="Courier New"/>
                <a:cs typeface="Courier New"/>
                <a:sym typeface="Courier New"/>
              </a:rPr>
              <a:t>    transforms.ToTensor(),</a:t>
            </a:r>
            <a:endParaRPr sz="1050" dirty="0">
              <a:latin typeface="Courier New"/>
              <a:ea typeface="Courier New"/>
              <a:cs typeface="Courier New"/>
              <a:sym typeface="Courier New"/>
            </a:endParaRPr>
          </a:p>
          <a:p>
            <a:pPr marL="0" lvl="0" indent="0" algn="l" rtl="0">
              <a:spcBef>
                <a:spcPts val="0"/>
              </a:spcBef>
              <a:spcAft>
                <a:spcPts val="0"/>
              </a:spcAft>
              <a:buNone/>
            </a:pPr>
            <a:r>
              <a:rPr lang="en" sz="1050" dirty="0">
                <a:latin typeface="Courier New"/>
                <a:ea typeface="Courier New"/>
                <a:cs typeface="Courier New"/>
                <a:sym typeface="Courier New"/>
              </a:rPr>
              <a:t>    transforms.Normalize([0.1306],[0.3081])</a:t>
            </a:r>
            <a:endParaRPr sz="1050" dirty="0">
              <a:latin typeface="Courier New"/>
              <a:ea typeface="Courier New"/>
              <a:cs typeface="Courier New"/>
              <a:sym typeface="Courier New"/>
            </a:endParaRPr>
          </a:p>
          <a:p>
            <a:pPr marL="0" lvl="0" indent="0" algn="l" rtl="0">
              <a:spcBef>
                <a:spcPts val="0"/>
              </a:spcBef>
              <a:spcAft>
                <a:spcPts val="0"/>
              </a:spcAft>
              <a:buNone/>
            </a:pPr>
            <a:r>
              <a:rPr lang="en" sz="1050" dirty="0">
                <a:latin typeface="Courier New"/>
                <a:ea typeface="Courier New"/>
                <a:cs typeface="Courier New"/>
                <a:sym typeface="Courier New"/>
              </a:rPr>
              <a:t>]</a:t>
            </a:r>
            <a:endParaRPr sz="1050" dirty="0">
              <a:latin typeface="Courier New"/>
              <a:ea typeface="Courier New"/>
              <a:cs typeface="Courier New"/>
              <a:sym typeface="Courier New"/>
            </a:endParaRPr>
          </a:p>
        </p:txBody>
      </p:sp>
      <p:sp>
        <p:nvSpPr>
          <p:cNvPr id="154" name="Google Shape;154;p26"/>
          <p:cNvSpPr txBox="1"/>
          <p:nvPr/>
        </p:nvSpPr>
        <p:spPr>
          <a:xfrm>
            <a:off x="365950" y="4371325"/>
            <a:ext cx="8584200" cy="692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Courier New"/>
                <a:ea typeface="Courier New"/>
                <a:cs typeface="Courier New"/>
                <a:sym typeface="Courier New"/>
              </a:rPr>
              <a:t>images = datasets.ImageFolder(root=path_to_folder, transform=transforms.Compose(</a:t>
            </a:r>
            <a:r>
              <a:rPr lang="en" sz="1100">
                <a:solidFill>
                  <a:schemeClr val="dk1"/>
                </a:solidFill>
                <a:latin typeface="Courier New"/>
                <a:ea typeface="Courier New"/>
                <a:cs typeface="Courier New"/>
                <a:sym typeface="Courier New"/>
              </a:rPr>
              <a:t>train_transforms</a:t>
            </a:r>
            <a:r>
              <a:rPr lang="en" sz="1100">
                <a:latin typeface="Courier New"/>
                <a:ea typeface="Courier New"/>
                <a:cs typeface="Courier New"/>
                <a:sym typeface="Courier New"/>
              </a:rPr>
              <a:t>))</a:t>
            </a:r>
            <a:endParaRPr sz="110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100">
                <a:latin typeface="Courier New"/>
                <a:ea typeface="Courier New"/>
                <a:cs typeface="Courier New"/>
                <a:sym typeface="Courier New"/>
              </a:rPr>
              <a:t>data_loader = torch.utils.data.DataLoader(images, batch_size=32, shuffle=True, drop_last=False)</a:t>
            </a:r>
            <a:endParaRPr sz="1100">
              <a:latin typeface="Courier New"/>
              <a:ea typeface="Courier New"/>
              <a:cs typeface="Courier New"/>
              <a:sym typeface="Courier New"/>
            </a:endParaRPr>
          </a:p>
          <a:p>
            <a:pPr marL="0" lvl="0" indent="0" algn="l" rtl="0">
              <a:spcBef>
                <a:spcPts val="0"/>
              </a:spcBef>
              <a:spcAft>
                <a:spcPts val="0"/>
              </a:spcAft>
              <a:buNone/>
            </a:pPr>
            <a:endParaRPr sz="1100">
              <a:latin typeface="Courier New"/>
              <a:ea typeface="Courier New"/>
              <a:cs typeface="Courier New"/>
              <a:sym typeface="Courier New"/>
            </a:endParaRPr>
          </a:p>
        </p:txBody>
      </p:sp>
      <p:cxnSp>
        <p:nvCxnSpPr>
          <p:cNvPr id="155" name="Google Shape;155;p26"/>
          <p:cNvCxnSpPr/>
          <p:nvPr/>
        </p:nvCxnSpPr>
        <p:spPr>
          <a:xfrm flipH="1">
            <a:off x="7473825" y="3927250"/>
            <a:ext cx="204300" cy="780000"/>
          </a:xfrm>
          <a:prstGeom prst="straightConnector1">
            <a:avLst/>
          </a:prstGeom>
          <a:noFill/>
          <a:ln w="9525" cap="flat" cmpd="sng">
            <a:solidFill>
              <a:schemeClr val="dk2"/>
            </a:solidFill>
            <a:prstDash val="solid"/>
            <a:round/>
            <a:headEnd type="none" w="med" len="med"/>
            <a:tailEnd type="triangle" w="med" len="med"/>
          </a:ln>
        </p:spPr>
      </p:cxnSp>
      <p:sp>
        <p:nvSpPr>
          <p:cNvPr id="156" name="Google Shape;156;p26"/>
          <p:cNvSpPr txBox="1"/>
          <p:nvPr/>
        </p:nvSpPr>
        <p:spPr>
          <a:xfrm>
            <a:off x="6953950" y="3604225"/>
            <a:ext cx="158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relevant for BN</a:t>
            </a:r>
            <a:endParaRPr/>
          </a:p>
        </p:txBody>
      </p:sp>
      <p:cxnSp>
        <p:nvCxnSpPr>
          <p:cNvPr id="3" name="Straight Arrow Connector 2">
            <a:extLst>
              <a:ext uri="{FF2B5EF4-FFF2-40B4-BE49-F238E27FC236}">
                <a16:creationId xmlns:a16="http://schemas.microsoft.com/office/drawing/2014/main" id="{A222A17C-F736-440D-8635-4991EA4E29D6}"/>
              </a:ext>
            </a:extLst>
          </p:cNvPr>
          <p:cNvCxnSpPr/>
          <p:nvPr/>
        </p:nvCxnSpPr>
        <p:spPr>
          <a:xfrm flipV="1">
            <a:off x="4329953" y="2178424"/>
            <a:ext cx="995082" cy="286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Building your own computer vision models</a:t>
            </a:r>
            <a:endParaRPr/>
          </a:p>
        </p:txBody>
      </p:sp>
      <p:sp>
        <p:nvSpPr>
          <p:cNvPr id="162" name="Google Shape;162;p27"/>
          <p:cNvSpPr txBox="1">
            <a:spLocks noGrp="1"/>
          </p:cNvSpPr>
          <p:nvPr>
            <p:ph type="body" idx="1"/>
          </p:nvPr>
        </p:nvSpPr>
        <p:spPr>
          <a:xfrm>
            <a:off x="311700" y="1152475"/>
            <a:ext cx="8520600" cy="3935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You know now all the pieces to build your own CNN models to do image classification</a:t>
            </a:r>
            <a:endParaRPr/>
          </a:p>
          <a:p>
            <a:pPr marL="457200" lvl="0" indent="-342900" algn="l" rtl="0">
              <a:spcBef>
                <a:spcPts val="0"/>
              </a:spcBef>
              <a:spcAft>
                <a:spcPts val="0"/>
              </a:spcAft>
              <a:buSzPts val="1800"/>
              <a:buChar char="●"/>
            </a:pPr>
            <a:r>
              <a:rPr lang="en"/>
              <a:t>Training these models can be very data-intensive: want 1000s of images</a:t>
            </a:r>
            <a:endParaRPr/>
          </a:p>
          <a:p>
            <a:pPr marL="914400" lvl="1" indent="-317500" algn="l" rtl="0">
              <a:spcBef>
                <a:spcPts val="0"/>
              </a:spcBef>
              <a:spcAft>
                <a:spcPts val="0"/>
              </a:spcAft>
              <a:buSzPts val="1400"/>
              <a:buChar char="○"/>
            </a:pPr>
            <a:r>
              <a:rPr lang="en"/>
              <a:t>What if you have far fewer, just a couple hundred or less?</a:t>
            </a:r>
            <a:endParaRPr/>
          </a:p>
          <a:p>
            <a:pPr marL="457200" lvl="0" indent="-342900" algn="l" rtl="0">
              <a:spcBef>
                <a:spcPts val="0"/>
              </a:spcBef>
              <a:spcAft>
                <a:spcPts val="0"/>
              </a:spcAft>
              <a:buSzPts val="1800"/>
              <a:buChar char="●"/>
            </a:pPr>
            <a:r>
              <a:rPr lang="en"/>
              <a:t>Solution: Transfer learning</a:t>
            </a:r>
            <a:endParaRPr/>
          </a:p>
          <a:p>
            <a:pPr marL="914400" lvl="1" indent="-317500" algn="l" rtl="0">
              <a:spcBef>
                <a:spcPts val="0"/>
              </a:spcBef>
              <a:spcAft>
                <a:spcPts val="0"/>
              </a:spcAft>
              <a:buSzPts val="1400"/>
              <a:buChar char="○"/>
            </a:pPr>
            <a:r>
              <a:rPr lang="en"/>
              <a:t>Take a deep learning model that has already been trained to classify a large set of images by someone else (so it has useful weights)</a:t>
            </a:r>
            <a:endParaRPr/>
          </a:p>
          <a:p>
            <a:pPr marL="914400" lvl="1" indent="-317500" algn="l" rtl="0">
              <a:spcBef>
                <a:spcPts val="0"/>
              </a:spcBef>
              <a:spcAft>
                <a:spcPts val="0"/>
              </a:spcAft>
              <a:buSzPts val="1400"/>
              <a:buChar char="○"/>
            </a:pPr>
            <a:r>
              <a:rPr lang="en"/>
              <a:t>Use that model architecture, and its weights, as the start of your own training: you are transferring the learning from this model in this pre-train step</a:t>
            </a:r>
            <a:endParaRPr/>
          </a:p>
          <a:p>
            <a:pPr marL="914400" lvl="1" indent="-317500" algn="l" rtl="0">
              <a:spcBef>
                <a:spcPts val="0"/>
              </a:spcBef>
              <a:spcAft>
                <a:spcPts val="0"/>
              </a:spcAft>
              <a:buSzPts val="1400"/>
              <a:buChar char="○"/>
            </a:pPr>
            <a:r>
              <a:rPr lang="en"/>
              <a:t>Fine-tune that pre-trained model using your own, smaller dataset</a:t>
            </a:r>
            <a:endParaRPr/>
          </a:p>
          <a:p>
            <a:pPr marL="457200" lvl="0" indent="-342900" algn="l" rtl="0">
              <a:spcBef>
                <a:spcPts val="0"/>
              </a:spcBef>
              <a:spcAft>
                <a:spcPts val="0"/>
              </a:spcAft>
              <a:buSzPts val="1800"/>
              <a:buChar char="●"/>
            </a:pPr>
            <a:r>
              <a:rPr lang="en"/>
              <a:t>For computer vision classification tasks, we frequently grab a model pre-trained on ImageNet</a:t>
            </a:r>
            <a:endParaRPr/>
          </a:p>
          <a:p>
            <a:pPr marL="914400" lvl="1" indent="-317500" algn="l" rtl="0">
              <a:spcBef>
                <a:spcPts val="0"/>
              </a:spcBef>
              <a:spcAft>
                <a:spcPts val="0"/>
              </a:spcAft>
              <a:buSzPts val="1400"/>
              <a:buChar char="○"/>
            </a:pPr>
            <a:r>
              <a:rPr lang="en"/>
              <a:t>Allows you to quickly train a model with just a relatively small number of images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Models pre-trained on ImageNet for </a:t>
            </a:r>
            <a:r>
              <a:rPr lang="en" b="1" dirty="0">
                <a:solidFill>
                  <a:srgbClr val="FF0000"/>
                </a:solidFill>
              </a:rPr>
              <a:t>transfer learning</a:t>
            </a:r>
            <a:endParaRPr b="1" dirty="0">
              <a:solidFill>
                <a:srgbClr val="FF0000"/>
              </a:solidFill>
            </a:endParaRPr>
          </a:p>
        </p:txBody>
      </p:sp>
      <p:sp>
        <p:nvSpPr>
          <p:cNvPr id="168" name="Google Shape;168;p28"/>
          <p:cNvSpPr txBox="1">
            <a:spLocks noGrp="1"/>
          </p:cNvSpPr>
          <p:nvPr>
            <p:ph type="body" idx="1"/>
          </p:nvPr>
        </p:nvSpPr>
        <p:spPr>
          <a:xfrm>
            <a:off x="311700" y="1152475"/>
            <a:ext cx="4692600" cy="39003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dirty="0"/>
              <a:t>See </a:t>
            </a:r>
            <a:r>
              <a:rPr lang="en" u="sng" dirty="0">
                <a:solidFill>
                  <a:schemeClr val="hlink"/>
                </a:solidFill>
                <a:hlinkClick r:id="rId3"/>
              </a:rPr>
              <a:t>https://pytorch.org/vision/stable/models.html</a:t>
            </a:r>
            <a:r>
              <a:rPr lang="en" dirty="0"/>
              <a:t> for a list</a:t>
            </a:r>
            <a:endParaRPr dirty="0"/>
          </a:p>
          <a:p>
            <a:pPr marL="457200" lvl="0" indent="-342900" algn="l" rtl="0">
              <a:spcBef>
                <a:spcPts val="1200"/>
              </a:spcBef>
              <a:spcAft>
                <a:spcPts val="0"/>
              </a:spcAft>
              <a:buSzPts val="1800"/>
              <a:buChar char="●"/>
            </a:pPr>
            <a:r>
              <a:rPr lang="en" dirty="0"/>
              <a:t>ImageNet is a database of common, everyday objects</a:t>
            </a:r>
            <a:endParaRPr dirty="0"/>
          </a:p>
          <a:p>
            <a:pPr marL="457200" lvl="0" indent="-342900" algn="l" rtl="0">
              <a:spcBef>
                <a:spcPts val="0"/>
              </a:spcBef>
              <a:spcAft>
                <a:spcPts val="0"/>
              </a:spcAft>
              <a:buSzPts val="1800"/>
              <a:buChar char="●"/>
            </a:pPr>
            <a:r>
              <a:rPr lang="en" dirty="0"/>
              <a:t>14M hand-annotated images of about 20K categories</a:t>
            </a:r>
            <a:endParaRPr dirty="0"/>
          </a:p>
          <a:p>
            <a:pPr marL="0" lvl="0" indent="0" algn="l" rtl="0">
              <a:spcBef>
                <a:spcPts val="1200"/>
              </a:spcBef>
              <a:spcAft>
                <a:spcPts val="1200"/>
              </a:spcAft>
              <a:buNone/>
            </a:pPr>
            <a:r>
              <a:rPr lang="en" dirty="0"/>
              <a:t>Idea is that your image classification tasks will share the same low-level features as an ImageNet classification task, so you can just start with the weights trained on the latter</a:t>
            </a:r>
            <a:endParaRPr dirty="0"/>
          </a:p>
        </p:txBody>
      </p:sp>
      <p:pic>
        <p:nvPicPr>
          <p:cNvPr id="169" name="Google Shape;169;p28"/>
          <p:cNvPicPr preferRelativeResize="0"/>
          <p:nvPr/>
        </p:nvPicPr>
        <p:blipFill>
          <a:blip r:embed="rId4">
            <a:alphaModFix/>
          </a:blip>
          <a:stretch>
            <a:fillRect/>
          </a:stretch>
        </p:blipFill>
        <p:spPr>
          <a:xfrm>
            <a:off x="5055250" y="1017725"/>
            <a:ext cx="4035100" cy="4035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Last time</a:t>
            </a:r>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We trained our first deep learning models</a:t>
            </a:r>
            <a:endParaRPr/>
          </a:p>
          <a:p>
            <a:pPr marL="914400" lvl="1" indent="-317500" algn="l" rtl="0">
              <a:spcBef>
                <a:spcPts val="0"/>
              </a:spcBef>
              <a:spcAft>
                <a:spcPts val="0"/>
              </a:spcAft>
              <a:buSzPts val="1400"/>
              <a:buChar char="○"/>
            </a:pPr>
            <a:r>
              <a:rPr lang="en"/>
              <a:t>To classify images</a:t>
            </a:r>
            <a:endParaRPr/>
          </a:p>
          <a:p>
            <a:pPr marL="457200" lvl="0" indent="-342900" algn="l" rtl="0">
              <a:spcBef>
                <a:spcPts val="0"/>
              </a:spcBef>
              <a:spcAft>
                <a:spcPts val="0"/>
              </a:spcAft>
              <a:buSzPts val="1800"/>
              <a:buChar char="●"/>
            </a:pPr>
            <a:r>
              <a:rPr lang="en"/>
              <a:t>We talked about some of the other applications of deep learning models</a:t>
            </a:r>
            <a:endParaRPr/>
          </a:p>
          <a:p>
            <a:pPr marL="914400" lvl="1" indent="-317500" algn="l" rtl="0">
              <a:spcBef>
                <a:spcPts val="0"/>
              </a:spcBef>
              <a:spcAft>
                <a:spcPts val="0"/>
              </a:spcAft>
              <a:buSzPts val="1400"/>
              <a:buChar char="○"/>
            </a:pPr>
            <a:r>
              <a:rPr lang="en"/>
              <a:t>Such as natural language processing</a:t>
            </a:r>
            <a:endParaRPr/>
          </a:p>
          <a:p>
            <a:pPr marL="457200" lvl="0" indent="0" algn="l" rtl="0">
              <a:spcBef>
                <a:spcPts val="1200"/>
              </a:spcBef>
              <a:spcAft>
                <a:spcPts val="120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else can we do with computer vision?</a:t>
            </a:r>
            <a:endParaRPr/>
          </a:p>
        </p:txBody>
      </p:sp>
      <p:sp>
        <p:nvSpPr>
          <p:cNvPr id="175" name="Google Shape;175;p29"/>
          <p:cNvSpPr txBox="1">
            <a:spLocks noGrp="1"/>
          </p:cNvSpPr>
          <p:nvPr>
            <p:ph type="body" idx="1"/>
          </p:nvPr>
        </p:nvSpPr>
        <p:spPr>
          <a:xfrm>
            <a:off x="311700" y="771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Segmentation of images</a:t>
            </a:r>
            <a:endParaRPr/>
          </a:p>
          <a:p>
            <a:pPr marL="914400" lvl="1" indent="-317500" algn="l" rtl="0">
              <a:spcBef>
                <a:spcPts val="0"/>
              </a:spcBef>
              <a:spcAft>
                <a:spcPts val="0"/>
              </a:spcAft>
              <a:buSzPts val="1400"/>
              <a:buChar char="○"/>
            </a:pPr>
            <a:r>
              <a:rPr lang="en"/>
              <a:t>Where are the cars in this image? Draw boxes around them.</a:t>
            </a:r>
            <a:endParaRPr/>
          </a:p>
          <a:p>
            <a:pPr marL="914400" lvl="1" indent="-317500" algn="l" rtl="0">
              <a:spcBef>
                <a:spcPts val="0"/>
              </a:spcBef>
              <a:spcAft>
                <a:spcPts val="0"/>
              </a:spcAft>
              <a:buSzPts val="1400"/>
              <a:buChar char="○"/>
            </a:pPr>
            <a:r>
              <a:rPr lang="en"/>
              <a:t>How many cells are there in this image? Draw boxes around them.</a:t>
            </a:r>
            <a:endParaRPr/>
          </a:p>
          <a:p>
            <a:pPr marL="914400" lvl="1" indent="-317500" algn="l" rtl="0">
              <a:spcBef>
                <a:spcPts val="0"/>
              </a:spcBef>
              <a:spcAft>
                <a:spcPts val="0"/>
              </a:spcAft>
              <a:buSzPts val="1400"/>
              <a:buChar char="○"/>
            </a:pPr>
            <a:r>
              <a:rPr lang="en"/>
              <a:t>Where is the tumor in this image? Outline its borders carefully.</a:t>
            </a:r>
            <a:endParaRPr/>
          </a:p>
          <a:p>
            <a:pPr marL="914400" lvl="1" indent="-317500" algn="l" rtl="0">
              <a:spcBef>
                <a:spcPts val="0"/>
              </a:spcBef>
              <a:spcAft>
                <a:spcPts val="0"/>
              </a:spcAft>
              <a:buSzPts val="1400"/>
              <a:buChar char="○"/>
            </a:pPr>
            <a:r>
              <a:rPr lang="en"/>
              <a:t>Example models: Mask-RCNN, U-Net</a:t>
            </a:r>
            <a:endParaRPr/>
          </a:p>
          <a:p>
            <a:pPr marL="914400" lvl="1" indent="-317500" algn="l" rtl="0">
              <a:spcBef>
                <a:spcPts val="0"/>
              </a:spcBef>
              <a:spcAft>
                <a:spcPts val="0"/>
              </a:spcAft>
              <a:buSzPts val="1400"/>
              <a:buChar char="○"/>
            </a:pPr>
            <a:r>
              <a:rPr lang="en"/>
              <a:t>To get you started: https://github.com/matterport/Mask_RCNN</a:t>
            </a:r>
            <a:endParaRPr/>
          </a:p>
        </p:txBody>
      </p:sp>
      <p:pic>
        <p:nvPicPr>
          <p:cNvPr id="176" name="Google Shape;176;p29"/>
          <p:cNvPicPr preferRelativeResize="0"/>
          <p:nvPr/>
        </p:nvPicPr>
        <p:blipFill>
          <a:blip r:embed="rId3">
            <a:alphaModFix/>
          </a:blip>
          <a:stretch>
            <a:fillRect/>
          </a:stretch>
        </p:blipFill>
        <p:spPr>
          <a:xfrm>
            <a:off x="5714395" y="2352770"/>
            <a:ext cx="3434375" cy="2785975"/>
          </a:xfrm>
          <a:prstGeom prst="rect">
            <a:avLst/>
          </a:prstGeom>
          <a:noFill/>
          <a:ln>
            <a:noFill/>
          </a:ln>
        </p:spPr>
      </p:pic>
      <p:sp>
        <p:nvSpPr>
          <p:cNvPr id="177" name="Google Shape;177;p29"/>
          <p:cNvSpPr txBox="1"/>
          <p:nvPr/>
        </p:nvSpPr>
        <p:spPr>
          <a:xfrm>
            <a:off x="6526850" y="-85825"/>
            <a:ext cx="26817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Images from </a:t>
            </a:r>
            <a:r>
              <a:rPr lang="en" sz="900" u="sng">
                <a:solidFill>
                  <a:schemeClr val="hlink"/>
                </a:solidFill>
                <a:hlinkClick r:id="rId4"/>
              </a:rPr>
              <a:t>https://developers.arcgis.com/python/guide/how-maskrcnn-works/</a:t>
            </a:r>
            <a:r>
              <a:rPr lang="en" sz="900"/>
              <a:t>, https://www.frontiersin.org/articles/10.3389/fgene.2019.01110/full</a:t>
            </a:r>
            <a:endParaRPr sz="900"/>
          </a:p>
        </p:txBody>
      </p:sp>
      <p:pic>
        <p:nvPicPr>
          <p:cNvPr id="178" name="Google Shape;178;p29"/>
          <p:cNvPicPr preferRelativeResize="0"/>
          <p:nvPr/>
        </p:nvPicPr>
        <p:blipFill>
          <a:blip r:embed="rId5">
            <a:alphaModFix/>
          </a:blip>
          <a:stretch>
            <a:fillRect/>
          </a:stretch>
        </p:blipFill>
        <p:spPr>
          <a:xfrm>
            <a:off x="681249" y="2532152"/>
            <a:ext cx="4725023" cy="2579625"/>
          </a:xfrm>
          <a:prstGeom prst="rect">
            <a:avLst/>
          </a:prstGeom>
          <a:noFill/>
          <a:ln>
            <a:noFill/>
          </a:ln>
        </p:spPr>
      </p:pic>
      <p:sp>
        <p:nvSpPr>
          <p:cNvPr id="179" name="Google Shape;179;p29"/>
          <p:cNvSpPr txBox="1"/>
          <p:nvPr/>
        </p:nvSpPr>
        <p:spPr>
          <a:xfrm>
            <a:off x="6959725" y="2068475"/>
            <a:ext cx="228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Mask-RCNN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else can we do with computer vision?</a:t>
            </a:r>
            <a:endParaRPr/>
          </a:p>
        </p:txBody>
      </p:sp>
      <p:sp>
        <p:nvSpPr>
          <p:cNvPr id="185" name="Google Shape;185;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Generative Advesarial Networks (GAN)s can be used to generate convincing  synthetic (fake) images, as well as transfer style between images</a:t>
            </a:r>
            <a:endParaRPr/>
          </a:p>
        </p:txBody>
      </p:sp>
      <p:pic>
        <p:nvPicPr>
          <p:cNvPr id="186" name="Google Shape;186;p30"/>
          <p:cNvPicPr preferRelativeResize="0"/>
          <p:nvPr/>
        </p:nvPicPr>
        <p:blipFill>
          <a:blip r:embed="rId3">
            <a:alphaModFix/>
          </a:blip>
          <a:stretch>
            <a:fillRect/>
          </a:stretch>
        </p:blipFill>
        <p:spPr>
          <a:xfrm>
            <a:off x="6206902" y="2347175"/>
            <a:ext cx="2810800" cy="2052000"/>
          </a:xfrm>
          <a:prstGeom prst="rect">
            <a:avLst/>
          </a:prstGeom>
          <a:noFill/>
          <a:ln>
            <a:noFill/>
          </a:ln>
        </p:spPr>
      </p:pic>
      <p:sp>
        <p:nvSpPr>
          <p:cNvPr id="187" name="Google Shape;187;p30"/>
          <p:cNvSpPr txBox="1"/>
          <p:nvPr/>
        </p:nvSpPr>
        <p:spPr>
          <a:xfrm>
            <a:off x="2356975" y="4796750"/>
            <a:ext cx="6926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Images from </a:t>
            </a:r>
            <a:r>
              <a:rPr lang="en" sz="900" u="sng">
                <a:solidFill>
                  <a:schemeClr val="hlink"/>
                </a:solidFill>
                <a:hlinkClick r:id="rId4"/>
              </a:rPr>
              <a:t>https://towardsdatascience.com/light-on-math-machine-learning-intuitive-guide-to-neural-style-transfer-ef88e46697ee</a:t>
            </a:r>
            <a:r>
              <a:rPr lang="en" sz="900"/>
              <a:t>, https://medium.datadriveninvestor.com/artificial-intelligence-gans-can-create-fake-celebrity-faces-44fe80d419f7</a:t>
            </a:r>
            <a:endParaRPr sz="900"/>
          </a:p>
        </p:txBody>
      </p:sp>
      <p:pic>
        <p:nvPicPr>
          <p:cNvPr id="188" name="Google Shape;188;p30"/>
          <p:cNvPicPr preferRelativeResize="0"/>
          <p:nvPr/>
        </p:nvPicPr>
        <p:blipFill>
          <a:blip r:embed="rId5">
            <a:alphaModFix/>
          </a:blip>
          <a:stretch>
            <a:fillRect/>
          </a:stretch>
        </p:blipFill>
        <p:spPr>
          <a:xfrm>
            <a:off x="310999" y="2042374"/>
            <a:ext cx="5708799" cy="2658476"/>
          </a:xfrm>
          <a:prstGeom prst="rect">
            <a:avLst/>
          </a:prstGeom>
          <a:noFill/>
          <a:ln>
            <a:noFill/>
          </a:ln>
        </p:spPr>
      </p:pic>
      <p:sp>
        <p:nvSpPr>
          <p:cNvPr id="189" name="Google Shape;189;p30"/>
          <p:cNvSpPr txBox="1"/>
          <p:nvPr/>
        </p:nvSpPr>
        <p:spPr>
          <a:xfrm>
            <a:off x="6786825" y="213550"/>
            <a:ext cx="2045400" cy="831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dirty="0"/>
              <a:t>Guest lecture by Dr. Zig Hampel-Arias later this semester (?)</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4F21E-A53F-4B66-B13E-220063BB95FF}"/>
              </a:ext>
            </a:extLst>
          </p:cNvPr>
          <p:cNvSpPr>
            <a:spLocks noGrp="1"/>
          </p:cNvSpPr>
          <p:nvPr>
            <p:ph type="title"/>
          </p:nvPr>
        </p:nvSpPr>
        <p:spPr/>
        <p:txBody>
          <a:bodyPr>
            <a:normAutofit fontScale="90000"/>
          </a:bodyPr>
          <a:lstStyle/>
          <a:p>
            <a:r>
              <a:rPr lang="en-US" dirty="0"/>
              <a:t>Further reading</a:t>
            </a:r>
          </a:p>
        </p:txBody>
      </p:sp>
      <p:sp>
        <p:nvSpPr>
          <p:cNvPr id="3" name="Text Placeholder 2">
            <a:extLst>
              <a:ext uri="{FF2B5EF4-FFF2-40B4-BE49-F238E27FC236}">
                <a16:creationId xmlns:a16="http://schemas.microsoft.com/office/drawing/2014/main" id="{EE2E7202-A0A8-4257-B0CB-6DB55C8C50AA}"/>
              </a:ext>
            </a:extLst>
          </p:cNvPr>
          <p:cNvSpPr>
            <a:spLocks noGrp="1"/>
          </p:cNvSpPr>
          <p:nvPr>
            <p:ph type="body" idx="1"/>
          </p:nvPr>
        </p:nvSpPr>
        <p:spPr/>
        <p:txBody>
          <a:bodyPr/>
          <a:lstStyle/>
          <a:p>
            <a:r>
              <a:rPr lang="en-US"/>
              <a:t>https://www.nature.com/articles/nature14539.pdf</a:t>
            </a:r>
          </a:p>
        </p:txBody>
      </p:sp>
    </p:spTree>
    <p:extLst>
      <p:ext uri="{BB962C8B-B14F-4D97-AF65-F5344CB8AC3E}">
        <p14:creationId xmlns:p14="http://schemas.microsoft.com/office/powerpoint/2010/main" val="1633114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dirty="0"/>
              <a:t>Homework 7: In-class exercise in groups of 2-3 students [rest of class]</a:t>
            </a:r>
            <a:endParaRPr dirty="0"/>
          </a:p>
          <a:p>
            <a:pPr marL="0" lvl="0" indent="0" algn="l" rtl="0">
              <a:spcBef>
                <a:spcPts val="0"/>
              </a:spcBef>
              <a:spcAft>
                <a:spcPts val="0"/>
              </a:spcAft>
              <a:buNone/>
            </a:pPr>
            <a:endParaRPr dirty="0"/>
          </a:p>
        </p:txBody>
      </p:sp>
      <p:sp>
        <p:nvSpPr>
          <p:cNvPr id="195" name="Google Shape;195;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Let’s grab the malaria blood cell dataset from: </a:t>
            </a:r>
            <a:r>
              <a:rPr lang="en" u="sng" dirty="0">
                <a:solidFill>
                  <a:schemeClr val="hlink"/>
                </a:solidFill>
                <a:hlinkClick r:id="rId3"/>
              </a:rPr>
              <a:t>https://lhncbc.nlm.nih.gov/LHC-downloads/downloads.html</a:t>
            </a:r>
            <a:r>
              <a:rPr lang="en" dirty="0"/>
              <a:t> at ftp://</a:t>
            </a:r>
            <a:r>
              <a:rPr lang="en" u="sng" dirty="0">
                <a:solidFill>
                  <a:schemeClr val="hlink"/>
                </a:solidFill>
                <a:hlinkClick r:id="rId4"/>
              </a:rPr>
              <a:t>lhcftp.nlm.nih.gov/Open-Access-Datasets/Malaria/cell_images.zip</a:t>
            </a:r>
            <a:endParaRPr dirty="0"/>
          </a:p>
          <a:p>
            <a:pPr marL="914400" lvl="1" indent="-317500" algn="l" rtl="0">
              <a:spcBef>
                <a:spcPts val="0"/>
              </a:spcBef>
              <a:spcAft>
                <a:spcPts val="0"/>
              </a:spcAft>
              <a:buSzPts val="1400"/>
              <a:buChar char="○"/>
            </a:pPr>
            <a:r>
              <a:rPr lang="en" dirty="0"/>
              <a:t>Use the command line wget to download the file from the ftp server</a:t>
            </a:r>
            <a:endParaRPr dirty="0"/>
          </a:p>
          <a:p>
            <a:pPr marL="914400" lvl="1" indent="-317500" algn="l" rtl="0">
              <a:spcBef>
                <a:spcPts val="0"/>
              </a:spcBef>
              <a:spcAft>
                <a:spcPts val="0"/>
              </a:spcAft>
              <a:buSzPts val="1400"/>
              <a:buChar char="○"/>
            </a:pPr>
            <a:r>
              <a:rPr lang="en" dirty="0"/>
              <a:t>Two classes: infected and uninfected</a:t>
            </a:r>
            <a:endParaRPr dirty="0"/>
          </a:p>
          <a:p>
            <a:pPr marL="457200" lvl="0" indent="-342900" algn="l" rtl="0">
              <a:spcBef>
                <a:spcPts val="0"/>
              </a:spcBef>
              <a:spcAft>
                <a:spcPts val="0"/>
              </a:spcAft>
              <a:buSzPts val="1800"/>
              <a:buChar char="●"/>
            </a:pPr>
            <a:r>
              <a:rPr lang="en" dirty="0"/>
              <a:t>Work in teams to:</a:t>
            </a:r>
            <a:endParaRPr dirty="0"/>
          </a:p>
          <a:p>
            <a:pPr marL="914400" lvl="1" indent="-317500" algn="l" rtl="0">
              <a:spcBef>
                <a:spcPts val="0"/>
              </a:spcBef>
              <a:spcAft>
                <a:spcPts val="0"/>
              </a:spcAft>
              <a:buSzPts val="1400"/>
              <a:buChar char="○"/>
            </a:pPr>
            <a:r>
              <a:rPr lang="en" dirty="0"/>
              <a:t>Pre-process images into train, validation, and holdout by randomly specifying indicies and feeding these to torch.utils.data.sampler.SubsetRandomSampler</a:t>
            </a:r>
            <a:endParaRPr dirty="0"/>
          </a:p>
          <a:p>
            <a:pPr marL="914400" lvl="1" indent="-317500" algn="l" rtl="0">
              <a:spcBef>
                <a:spcPts val="0"/>
              </a:spcBef>
              <a:spcAft>
                <a:spcPts val="0"/>
              </a:spcAft>
              <a:buSzPts val="1400"/>
              <a:buChar char="○"/>
            </a:pPr>
            <a:r>
              <a:rPr lang="en" dirty="0"/>
              <a:t>Add applicable data augmentations to your DataLoader</a:t>
            </a:r>
            <a:endParaRPr dirty="0"/>
          </a:p>
          <a:p>
            <a:pPr marL="914400" lvl="1" indent="-317500" algn="l" rtl="0">
              <a:spcBef>
                <a:spcPts val="0"/>
              </a:spcBef>
              <a:spcAft>
                <a:spcPts val="0"/>
              </a:spcAft>
              <a:buSzPts val="1400"/>
              <a:buChar char="○"/>
            </a:pPr>
            <a:r>
              <a:rPr lang="en" dirty="0"/>
              <a:t>Choose and download a CNN pre-trained on ImageNet</a:t>
            </a:r>
            <a:endParaRPr dirty="0"/>
          </a:p>
          <a:p>
            <a:pPr marL="914400" lvl="1" indent="-317500" algn="l" rtl="0">
              <a:spcBef>
                <a:spcPts val="0"/>
              </a:spcBef>
              <a:spcAft>
                <a:spcPts val="0"/>
              </a:spcAft>
              <a:buSzPts val="1400"/>
              <a:buChar char="○"/>
            </a:pPr>
            <a:r>
              <a:rPr lang="en" dirty="0"/>
              <a:t>Fine-tune that CNN on your blood cell images using training and validation</a:t>
            </a:r>
            <a:endParaRPr dirty="0"/>
          </a:p>
          <a:p>
            <a:pPr marL="914400" lvl="1" indent="-317500" algn="l" rtl="0">
              <a:spcBef>
                <a:spcPts val="0"/>
              </a:spcBef>
              <a:spcAft>
                <a:spcPts val="0"/>
              </a:spcAft>
              <a:buSzPts val="1400"/>
              <a:buChar char="○"/>
            </a:pPr>
            <a:r>
              <a:rPr lang="en" dirty="0"/>
              <a:t>Report your results on the test set</a:t>
            </a: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0F0B-5660-4137-9C97-2DAC0BD2BB0A}"/>
              </a:ext>
            </a:extLst>
          </p:cNvPr>
          <p:cNvSpPr>
            <a:spLocks noGrp="1"/>
          </p:cNvSpPr>
          <p:nvPr>
            <p:ph type="title"/>
          </p:nvPr>
        </p:nvSpPr>
        <p:spPr/>
        <p:txBody>
          <a:bodyPr>
            <a:normAutofit fontScale="90000"/>
          </a:bodyPr>
          <a:lstStyle/>
          <a:p>
            <a:r>
              <a:rPr lang="en-US" dirty="0"/>
              <a:t>Next up: Guest lecture by Joe </a:t>
            </a:r>
            <a:r>
              <a:rPr lang="en-US"/>
              <a:t>Goldfrank</a:t>
            </a:r>
            <a:r>
              <a:rPr lang="en-US" dirty="0"/>
              <a:t>!</a:t>
            </a:r>
          </a:p>
        </p:txBody>
      </p:sp>
      <p:sp>
        <p:nvSpPr>
          <p:cNvPr id="3" name="Text Placeholder 2">
            <a:extLst>
              <a:ext uri="{FF2B5EF4-FFF2-40B4-BE49-F238E27FC236}">
                <a16:creationId xmlns:a16="http://schemas.microsoft.com/office/drawing/2014/main" id="{5344B505-6BA5-4CBC-AAD8-10D260233883}"/>
              </a:ext>
            </a:extLst>
          </p:cNvPr>
          <p:cNvSpPr>
            <a:spLocks noGrp="1"/>
          </p:cNvSpPr>
          <p:nvPr>
            <p:ph type="body" idx="1"/>
          </p:nvPr>
        </p:nvSpPr>
        <p:spPr/>
        <p:txBody>
          <a:bodyPr/>
          <a:lstStyle/>
          <a:p>
            <a:r>
              <a:rPr lang="en-US" dirty="0"/>
              <a:t>State machines, HMMs, and reinforcement learning</a:t>
            </a:r>
          </a:p>
          <a:p>
            <a:pPr lvl="1"/>
            <a:r>
              <a:rPr lang="en-US" dirty="0"/>
              <a:t>Machine learning models meant for learning sequential patterns </a:t>
            </a:r>
          </a:p>
          <a:p>
            <a:pPr lvl="1"/>
            <a:r>
              <a:rPr lang="en-US" dirty="0"/>
              <a:t>There is a time component to the data, unlike our NNs and other models</a:t>
            </a:r>
          </a:p>
        </p:txBody>
      </p:sp>
      <p:sp>
        <p:nvSpPr>
          <p:cNvPr id="4" name="TextBox 3">
            <a:extLst>
              <a:ext uri="{FF2B5EF4-FFF2-40B4-BE49-F238E27FC236}">
                <a16:creationId xmlns:a16="http://schemas.microsoft.com/office/drawing/2014/main" id="{009A6EED-4BA1-4DE7-BBBF-A2D1F7B835E7}"/>
              </a:ext>
            </a:extLst>
          </p:cNvPr>
          <p:cNvSpPr txBox="1"/>
          <p:nvPr/>
        </p:nvSpPr>
        <p:spPr>
          <a:xfrm>
            <a:off x="1138517" y="2241176"/>
            <a:ext cx="6866965" cy="2677656"/>
          </a:xfrm>
          <a:prstGeom prst="rect">
            <a:avLst/>
          </a:prstGeom>
          <a:noFill/>
        </p:spPr>
        <p:txBody>
          <a:bodyPr wrap="square" rtlCol="0">
            <a:spAutoFit/>
          </a:bodyPr>
          <a:lstStyle/>
          <a:p>
            <a:pPr algn="ctr"/>
            <a:r>
              <a:rPr lang="en-US" sz="2400" dirty="0"/>
              <a:t>Joe </a:t>
            </a:r>
            <a:r>
              <a:rPr lang="en-US" sz="2400" dirty="0" err="1"/>
              <a:t>Goldfrank</a:t>
            </a:r>
            <a:r>
              <a:rPr lang="en-US" sz="2400" dirty="0"/>
              <a:t> is a PhD candidate in Stanford's Management Science &amp; Engineering program, studying risks involved in operation of networked autonomous systems.  Before graduate school, he worked at the DoD Strategic Capabilities Office, on Wall Street, and served on active duty in the US Navy.</a:t>
            </a:r>
          </a:p>
        </p:txBody>
      </p:sp>
    </p:spTree>
    <p:extLst>
      <p:ext uri="{BB962C8B-B14F-4D97-AF65-F5344CB8AC3E}">
        <p14:creationId xmlns:p14="http://schemas.microsoft.com/office/powerpoint/2010/main" val="138150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 this lecture we will:</a:t>
            </a:r>
            <a:endParaRPr/>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Introduce Convolutional NNs for computer vision</a:t>
            </a:r>
            <a:endParaRPr dirty="0"/>
          </a:p>
          <a:p>
            <a:pPr marL="914400" lvl="1" indent="-317500" algn="l" rtl="0">
              <a:spcBef>
                <a:spcPts val="0"/>
              </a:spcBef>
              <a:spcAft>
                <a:spcPts val="0"/>
              </a:spcAft>
              <a:buSzPts val="1400"/>
              <a:buChar char="○"/>
            </a:pPr>
            <a:r>
              <a:rPr lang="en" dirty="0"/>
              <a:t>Discuss ImageNet</a:t>
            </a:r>
            <a:endParaRPr dirty="0"/>
          </a:p>
          <a:p>
            <a:pPr marL="914400" lvl="1" indent="-292100" algn="l" rtl="0">
              <a:spcBef>
                <a:spcPts val="0"/>
              </a:spcBef>
              <a:spcAft>
                <a:spcPts val="0"/>
              </a:spcAft>
              <a:buSzPts val="1000"/>
              <a:buChar char="○"/>
            </a:pPr>
            <a:r>
              <a:rPr lang="en" dirty="0"/>
              <a:t>Understand transfer learning</a:t>
            </a:r>
            <a:endParaRPr sz="1000" dirty="0"/>
          </a:p>
          <a:p>
            <a:pPr marL="457200" lvl="0" indent="-342900" algn="l" rtl="0">
              <a:spcBef>
                <a:spcPts val="0"/>
              </a:spcBef>
              <a:spcAft>
                <a:spcPts val="0"/>
              </a:spcAft>
              <a:buSzPts val="1800"/>
              <a:buChar char="●"/>
            </a:pPr>
            <a:r>
              <a:rPr lang="en" dirty="0"/>
              <a:t>Understand practical tips for developing deep learning models</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We’ve now classified images multiple ways</a:t>
            </a:r>
            <a:endParaRPr/>
          </a:p>
        </p:txBody>
      </p:sp>
      <p:sp>
        <p:nvSpPr>
          <p:cNvPr id="73" name="Google Shape;7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With scikit-learn’s MLP</a:t>
            </a:r>
            <a:endParaRPr/>
          </a:p>
          <a:p>
            <a:pPr marL="457200" lvl="0" indent="-342900" algn="l" rtl="0">
              <a:spcBef>
                <a:spcPts val="0"/>
              </a:spcBef>
              <a:spcAft>
                <a:spcPts val="0"/>
              </a:spcAft>
              <a:buSzPts val="1800"/>
              <a:buChar char="●"/>
            </a:pPr>
            <a:r>
              <a:rPr lang="en"/>
              <a:t>With PyTorch’s MLP via GPU and tensors</a:t>
            </a:r>
            <a:endParaRPr/>
          </a:p>
          <a:p>
            <a:pPr marL="457200" lvl="0" indent="0" algn="l" rtl="0">
              <a:spcBef>
                <a:spcPts val="1200"/>
              </a:spcBef>
              <a:spcAft>
                <a:spcPts val="0"/>
              </a:spcAft>
              <a:buNone/>
            </a:pPr>
            <a:endParaRPr/>
          </a:p>
          <a:p>
            <a:pPr marL="457200" lvl="0" indent="-342900" algn="l" rtl="0">
              <a:spcBef>
                <a:spcPts val="1200"/>
              </a:spcBef>
              <a:spcAft>
                <a:spcPts val="0"/>
              </a:spcAft>
              <a:buSzPts val="1800"/>
              <a:buChar char="●"/>
            </a:pPr>
            <a:r>
              <a:rPr lang="en"/>
              <a:t>But can we improve upon these models?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Convolutional NNs: back to the human brain</a:t>
            </a:r>
            <a:endParaRPr/>
          </a:p>
        </p:txBody>
      </p:sp>
      <p:sp>
        <p:nvSpPr>
          <p:cNvPr id="79" name="Google Shape;79;p17"/>
          <p:cNvSpPr txBox="1">
            <a:spLocks noGrp="1"/>
          </p:cNvSpPr>
          <p:nvPr>
            <p:ph type="body" idx="1"/>
          </p:nvPr>
        </p:nvSpPr>
        <p:spPr>
          <a:xfrm>
            <a:off x="311700" y="1152475"/>
            <a:ext cx="6475200" cy="3888900"/>
          </a:xfrm>
          <a:prstGeom prst="rect">
            <a:avLst/>
          </a:prstGeom>
        </p:spPr>
        <p:txBody>
          <a:bodyPr spcFirstLastPara="1" wrap="square" lIns="91425" tIns="91425" rIns="91425" bIns="91425" anchor="t" anchorCtr="0">
            <a:normAutofit fontScale="85000" lnSpcReduction="10000"/>
          </a:bodyPr>
          <a:lstStyle/>
          <a:p>
            <a:pPr marL="457200" lvl="0" indent="-334327" algn="l" rtl="0">
              <a:spcBef>
                <a:spcPts val="0"/>
              </a:spcBef>
              <a:spcAft>
                <a:spcPts val="0"/>
              </a:spcAft>
              <a:buSzPct val="100000"/>
              <a:buChar char="●"/>
            </a:pPr>
            <a:r>
              <a:rPr lang="en"/>
              <a:t>How does your brain distinguish between a cat and a dog?</a:t>
            </a:r>
            <a:endParaRPr/>
          </a:p>
          <a:p>
            <a:pPr marL="457200" lvl="0" indent="-334327" algn="l" rtl="0">
              <a:spcBef>
                <a:spcPts val="0"/>
              </a:spcBef>
              <a:spcAft>
                <a:spcPts val="0"/>
              </a:spcAft>
              <a:buSzPct val="100000"/>
              <a:buChar char="●"/>
            </a:pPr>
            <a:r>
              <a:rPr lang="en"/>
              <a:t>The human visual cortex begins with the cells in your retina, and (arguably) ends with a conscious decision about what the object is that you’re looking at</a:t>
            </a:r>
            <a:endParaRPr/>
          </a:p>
          <a:p>
            <a:pPr marL="457200" lvl="0" indent="-334327" algn="l" rtl="0">
              <a:spcBef>
                <a:spcPts val="0"/>
              </a:spcBef>
              <a:spcAft>
                <a:spcPts val="0"/>
              </a:spcAft>
              <a:buSzPct val="100000"/>
              <a:buChar char="●"/>
            </a:pPr>
            <a:r>
              <a:rPr lang="en"/>
              <a:t>The retina contains three cone cells for color perception in the center of your vision (red, green, and blue), but let’s imagine we’re colorblind, and can only see in black and white</a:t>
            </a:r>
            <a:endParaRPr/>
          </a:p>
          <a:p>
            <a:pPr marL="457200" lvl="0" indent="-334327" algn="l" rtl="0">
              <a:spcBef>
                <a:spcPts val="0"/>
              </a:spcBef>
              <a:spcAft>
                <a:spcPts val="0"/>
              </a:spcAft>
              <a:buSzPct val="100000"/>
              <a:buChar char="●"/>
            </a:pPr>
            <a:r>
              <a:rPr lang="en"/>
              <a:t>Each cone will fire when a certain amount of light enters the retina</a:t>
            </a:r>
            <a:endParaRPr/>
          </a:p>
          <a:p>
            <a:pPr marL="457200" lvl="0" indent="-334327" algn="l" rtl="0">
              <a:spcBef>
                <a:spcPts val="0"/>
              </a:spcBef>
              <a:spcAft>
                <a:spcPts val="0"/>
              </a:spcAft>
              <a:buSzPct val="100000"/>
              <a:buChar char="●"/>
            </a:pPr>
            <a:r>
              <a:rPr lang="en"/>
              <a:t>The retinal neurons’ activations are then collected, and processed into ever-increasingly-complex shapes?</a:t>
            </a:r>
            <a:endParaRPr/>
          </a:p>
          <a:p>
            <a:pPr marL="914400" lvl="1" indent="-310832" algn="l" rtl="0">
              <a:spcBef>
                <a:spcPts val="0"/>
              </a:spcBef>
              <a:spcAft>
                <a:spcPts val="0"/>
              </a:spcAft>
              <a:buSzPct val="100000"/>
              <a:buChar char="○"/>
            </a:pPr>
            <a:r>
              <a:rPr lang="en"/>
              <a:t>A subset of neurons that all fire together identify a curve</a:t>
            </a:r>
            <a:endParaRPr/>
          </a:p>
          <a:p>
            <a:pPr marL="914400" lvl="1" indent="-310832" algn="l" rtl="0">
              <a:spcBef>
                <a:spcPts val="0"/>
              </a:spcBef>
              <a:spcAft>
                <a:spcPts val="0"/>
              </a:spcAft>
              <a:buSzPct val="100000"/>
              <a:buChar char="○"/>
            </a:pPr>
            <a:r>
              <a:rPr lang="en"/>
              <a:t>Your brain recognizes when it has adjacent curves that are in the shape of an ear</a:t>
            </a:r>
            <a:endParaRPr/>
          </a:p>
          <a:p>
            <a:pPr marL="914400" lvl="1" indent="-310832" algn="l" rtl="0">
              <a:spcBef>
                <a:spcPts val="0"/>
              </a:spcBef>
              <a:spcAft>
                <a:spcPts val="0"/>
              </a:spcAft>
              <a:buSzPct val="100000"/>
              <a:buChar char="○"/>
            </a:pPr>
            <a:r>
              <a:rPr lang="en"/>
              <a:t>Different body parts are assembled, and in the end a decision is made as to the type of animal we’re looking at</a:t>
            </a:r>
            <a:endParaRPr/>
          </a:p>
        </p:txBody>
      </p:sp>
      <p:pic>
        <p:nvPicPr>
          <p:cNvPr id="80" name="Google Shape;80;p17"/>
          <p:cNvPicPr preferRelativeResize="0"/>
          <p:nvPr/>
        </p:nvPicPr>
        <p:blipFill>
          <a:blip r:embed="rId3">
            <a:alphaModFix/>
          </a:blip>
          <a:stretch>
            <a:fillRect/>
          </a:stretch>
        </p:blipFill>
        <p:spPr>
          <a:xfrm>
            <a:off x="6903071" y="1484796"/>
            <a:ext cx="1798025" cy="1196500"/>
          </a:xfrm>
          <a:prstGeom prst="rect">
            <a:avLst/>
          </a:prstGeom>
          <a:noFill/>
          <a:ln>
            <a:noFill/>
          </a:ln>
        </p:spPr>
      </p:pic>
      <p:pic>
        <p:nvPicPr>
          <p:cNvPr id="81" name="Google Shape;81;p17"/>
          <p:cNvPicPr preferRelativeResize="0"/>
          <p:nvPr/>
        </p:nvPicPr>
        <p:blipFill>
          <a:blip r:embed="rId4">
            <a:alphaModFix/>
          </a:blip>
          <a:stretch>
            <a:fillRect/>
          </a:stretch>
        </p:blipFill>
        <p:spPr>
          <a:xfrm>
            <a:off x="6903075" y="3162747"/>
            <a:ext cx="1836125" cy="129972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892B4-59DB-4582-B2E8-1061A3B7A0EC}"/>
              </a:ext>
            </a:extLst>
          </p:cNvPr>
          <p:cNvSpPr>
            <a:spLocks noGrp="1"/>
          </p:cNvSpPr>
          <p:nvPr>
            <p:ph type="title"/>
          </p:nvPr>
        </p:nvSpPr>
        <p:spPr/>
        <p:txBody>
          <a:bodyPr>
            <a:normAutofit fontScale="90000"/>
          </a:bodyPr>
          <a:lstStyle/>
          <a:p>
            <a:r>
              <a:rPr lang="en-US" dirty="0"/>
              <a:t>How does your brain know to ignore irrelevant parts of the image?</a:t>
            </a:r>
          </a:p>
        </p:txBody>
      </p:sp>
      <p:sp>
        <p:nvSpPr>
          <p:cNvPr id="3" name="Text Placeholder 2">
            <a:extLst>
              <a:ext uri="{FF2B5EF4-FFF2-40B4-BE49-F238E27FC236}">
                <a16:creationId xmlns:a16="http://schemas.microsoft.com/office/drawing/2014/main" id="{12A7CE24-B613-4136-BFEA-481E0A646357}"/>
              </a:ext>
            </a:extLst>
          </p:cNvPr>
          <p:cNvSpPr>
            <a:spLocks noGrp="1"/>
          </p:cNvSpPr>
          <p:nvPr>
            <p:ph type="body" idx="1"/>
          </p:nvPr>
        </p:nvSpPr>
        <p:spPr>
          <a:xfrm>
            <a:off x="311700" y="1407459"/>
            <a:ext cx="8520600" cy="3161416"/>
          </a:xfrm>
        </p:spPr>
        <p:txBody>
          <a:bodyPr/>
          <a:lstStyle/>
          <a:p>
            <a:r>
              <a:rPr lang="en-US" dirty="0"/>
              <a:t>Imagine trying to classify a lion versus a tiger</a:t>
            </a:r>
          </a:p>
          <a:p>
            <a:r>
              <a:rPr lang="en-US" dirty="0"/>
              <a:t>A photo of a tiger in the snow may have more “different” pixels than a photo of the same tiger in a jungle</a:t>
            </a:r>
          </a:p>
          <a:p>
            <a:pPr lvl="1"/>
            <a:r>
              <a:rPr lang="en-US" dirty="0"/>
              <a:t>Compared to a lion versus a tiger on the same black background</a:t>
            </a:r>
          </a:p>
          <a:p>
            <a:r>
              <a:rPr lang="en-US" dirty="0"/>
              <a:t>How do our brains know to focus on just the important parts of the animal, and not the background?</a:t>
            </a:r>
          </a:p>
          <a:p>
            <a:r>
              <a:rPr lang="en-US" dirty="0"/>
              <a:t>How have our brains learned that the position of the animal isn’t important?</a:t>
            </a:r>
          </a:p>
        </p:txBody>
      </p:sp>
    </p:spTree>
    <p:extLst>
      <p:ext uri="{BB962C8B-B14F-4D97-AF65-F5344CB8AC3E}">
        <p14:creationId xmlns:p14="http://schemas.microsoft.com/office/powerpoint/2010/main" val="1980621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CNNs: mimic human vision?</a:t>
            </a:r>
            <a:endParaRPr/>
          </a:p>
        </p:txBody>
      </p:sp>
      <p:sp>
        <p:nvSpPr>
          <p:cNvPr id="87" name="Google Shape;87;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Input layer of pixels (like the activation from cones in the retina)</a:t>
            </a:r>
            <a:endParaRPr dirty="0"/>
          </a:p>
          <a:p>
            <a:pPr marL="457200" lvl="0" indent="-342900" algn="l" rtl="0">
              <a:spcBef>
                <a:spcPts val="0"/>
              </a:spcBef>
              <a:spcAft>
                <a:spcPts val="0"/>
              </a:spcAft>
              <a:buSzPts val="1800"/>
              <a:buChar char="●"/>
            </a:pPr>
            <a:r>
              <a:rPr lang="en" dirty="0"/>
              <a:t>Hidden layers that looks at patches of adjacent cells/nodes in a lower layer to learn a higher-order feature</a:t>
            </a:r>
            <a:endParaRPr dirty="0"/>
          </a:p>
          <a:p>
            <a:pPr marL="914400" lvl="1" indent="-317500" algn="l" rtl="0">
              <a:spcBef>
                <a:spcPts val="0"/>
              </a:spcBef>
              <a:spcAft>
                <a:spcPts val="0"/>
              </a:spcAft>
              <a:buSzPts val="1400"/>
              <a:buChar char="○"/>
            </a:pPr>
            <a:r>
              <a:rPr lang="en" dirty="0"/>
              <a:t>A lower-level patch of 5x5 or 10x10 pixels has a curve on it, or doesn’t</a:t>
            </a:r>
          </a:p>
          <a:p>
            <a:pPr marL="914400" lvl="1" indent="-317500" algn="l" rtl="0">
              <a:spcBef>
                <a:spcPts val="0"/>
              </a:spcBef>
              <a:spcAft>
                <a:spcPts val="0"/>
              </a:spcAft>
              <a:buSzPts val="1400"/>
              <a:buChar char="○"/>
            </a:pPr>
            <a:r>
              <a:rPr lang="en" dirty="0"/>
              <a:t>Subsequent layers assemble the higher-order features (a curve) into even higher-order ones</a:t>
            </a:r>
          </a:p>
          <a:p>
            <a:pPr marL="914400" lvl="1" indent="-317500" algn="l" rtl="0">
              <a:spcBef>
                <a:spcPts val="0"/>
              </a:spcBef>
              <a:spcAft>
                <a:spcPts val="0"/>
              </a:spcAft>
              <a:buSzPts val="1400"/>
              <a:buChar char="○"/>
            </a:pPr>
            <a:r>
              <a:rPr lang="en" dirty="0"/>
              <a:t>Output layer that classifies the image</a:t>
            </a:r>
            <a:endParaRPr dirty="0"/>
          </a:p>
          <a:p>
            <a:pPr marL="425450" indent="-285750">
              <a:buSzPts val="1400"/>
            </a:pPr>
            <a:r>
              <a:rPr lang="en" dirty="0"/>
              <a:t>CNNs use layers that are different from fully-connected layers we have seen so far</a:t>
            </a:r>
          </a:p>
          <a:p>
            <a:pPr marL="882650" lvl="1" indent="-285750"/>
            <a:r>
              <a:rPr lang="en" dirty="0"/>
              <a:t>Convolutional layer: applies a filter to a patch of pixels</a:t>
            </a:r>
          </a:p>
          <a:p>
            <a:pPr marL="882650" lvl="1" indent="-285750"/>
            <a:r>
              <a:rPr lang="en" dirty="0"/>
              <a:t>Pooling layer: simplifies the values in a patch to a single value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19"/>
          <p:cNvPicPr preferRelativeResize="0"/>
          <p:nvPr/>
        </p:nvPicPr>
        <p:blipFill>
          <a:blip r:embed="rId3">
            <a:alphaModFix/>
          </a:blip>
          <a:stretch>
            <a:fillRect/>
          </a:stretch>
        </p:blipFill>
        <p:spPr>
          <a:xfrm>
            <a:off x="-212453" y="2578672"/>
            <a:ext cx="5122600" cy="2874400"/>
          </a:xfrm>
          <a:prstGeom prst="rect">
            <a:avLst/>
          </a:prstGeom>
          <a:noFill/>
          <a:ln>
            <a:noFill/>
          </a:ln>
        </p:spPr>
      </p:pic>
      <p:pic>
        <p:nvPicPr>
          <p:cNvPr id="93" name="Google Shape;93;p19"/>
          <p:cNvPicPr preferRelativeResize="0"/>
          <p:nvPr/>
        </p:nvPicPr>
        <p:blipFill>
          <a:blip r:embed="rId4">
            <a:alphaModFix/>
          </a:blip>
          <a:stretch>
            <a:fillRect/>
          </a:stretch>
        </p:blipFill>
        <p:spPr>
          <a:xfrm>
            <a:off x="5134226" y="1950350"/>
            <a:ext cx="3814525" cy="3212200"/>
          </a:xfrm>
          <a:prstGeom prst="rect">
            <a:avLst/>
          </a:prstGeom>
          <a:noFill/>
          <a:ln>
            <a:noFill/>
          </a:ln>
        </p:spPr>
      </p:pic>
      <p:sp>
        <p:nvSpPr>
          <p:cNvPr id="94" name="Google Shape;94;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Layers of a CNN: </a:t>
            </a:r>
            <a:r>
              <a:rPr lang="en" sz="2800"/>
              <a:t>Convolutional layer</a:t>
            </a:r>
            <a:endParaRPr sz="3800"/>
          </a:p>
        </p:txBody>
      </p:sp>
      <p:sp>
        <p:nvSpPr>
          <p:cNvPr id="95" name="Google Shape;95;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Convolutional layer: applies a filter/kernel to a patch of pixels [or node activations], and sums the results on the patch</a:t>
            </a:r>
            <a:endParaRPr dirty="0"/>
          </a:p>
          <a:p>
            <a:pPr marL="914400" lvl="1" indent="-317500" algn="l" rtl="0">
              <a:spcBef>
                <a:spcPts val="0"/>
              </a:spcBef>
              <a:spcAft>
                <a:spcPts val="0"/>
              </a:spcAft>
              <a:buSzPts val="1400"/>
              <a:buChar char="○"/>
            </a:pPr>
            <a:r>
              <a:rPr lang="en" dirty="0"/>
              <a:t>The filter/kernel could be used to see if that patch of pixels has a line or not</a:t>
            </a:r>
            <a:endParaRPr dirty="0"/>
          </a:p>
          <a:p>
            <a:pPr marL="914400" lvl="1" indent="-317500" algn="l" rtl="0">
              <a:spcBef>
                <a:spcPts val="0"/>
              </a:spcBef>
              <a:spcAft>
                <a:spcPts val="0"/>
              </a:spcAft>
              <a:buSzPts val="1400"/>
              <a:buChar char="○"/>
            </a:pPr>
            <a:r>
              <a:rPr lang="en" dirty="0"/>
              <a:t>Output of a convolution is referred to as a </a:t>
            </a:r>
            <a:r>
              <a:rPr lang="en" b="1" i="1" dirty="0">
                <a:solidFill>
                  <a:srgbClr val="FF0000"/>
                </a:solidFill>
              </a:rPr>
              <a:t>feature map</a:t>
            </a:r>
            <a:endParaRPr b="1" i="1" dirty="0">
              <a:solidFill>
                <a:srgbClr val="FF0000"/>
              </a:solidFill>
            </a:endParaRPr>
          </a:p>
          <a:p>
            <a:pPr marL="914400" lvl="1" indent="-317500" algn="l" rtl="0">
              <a:spcBef>
                <a:spcPts val="0"/>
              </a:spcBef>
              <a:spcAft>
                <a:spcPts val="0"/>
              </a:spcAft>
              <a:buSzPts val="1400"/>
              <a:buChar char="○"/>
            </a:pPr>
            <a:r>
              <a:rPr lang="en" dirty="0"/>
              <a:t>The model learns these filters during training </a:t>
            </a:r>
            <a:endParaRPr dirty="0"/>
          </a:p>
        </p:txBody>
      </p:sp>
      <p:sp>
        <p:nvSpPr>
          <p:cNvPr id="96" name="Google Shape;96;p19"/>
          <p:cNvSpPr txBox="1"/>
          <p:nvPr/>
        </p:nvSpPr>
        <p:spPr>
          <a:xfrm>
            <a:off x="5623125" y="51850"/>
            <a:ext cx="3648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Images from https://www.jeremyjordan.me/convolutional-neural-networks/</a:t>
            </a:r>
            <a:endParaRPr sz="800"/>
          </a:p>
        </p:txBody>
      </p:sp>
      <p:sp>
        <p:nvSpPr>
          <p:cNvPr id="2" name="TextBox 1">
            <a:extLst>
              <a:ext uri="{FF2B5EF4-FFF2-40B4-BE49-F238E27FC236}">
                <a16:creationId xmlns:a16="http://schemas.microsoft.com/office/drawing/2014/main" id="{6BF2CDEC-8144-4D36-8931-32E85AE520C5}"/>
              </a:ext>
            </a:extLst>
          </p:cNvPr>
          <p:cNvSpPr txBox="1"/>
          <p:nvPr/>
        </p:nvSpPr>
        <p:spPr>
          <a:xfrm>
            <a:off x="2474259" y="4671580"/>
            <a:ext cx="5029200" cy="738664"/>
          </a:xfrm>
          <a:prstGeom prst="rect">
            <a:avLst/>
          </a:prstGeom>
          <a:noFill/>
        </p:spPr>
        <p:txBody>
          <a:bodyPr wrap="square" rtlCol="0">
            <a:spAutoFit/>
          </a:bodyPr>
          <a:lstStyle/>
          <a:p>
            <a:pPr algn="ctr"/>
            <a:r>
              <a:rPr lang="en-US" i="1" dirty="0"/>
              <a:t>Convolution</a:t>
            </a:r>
            <a:r>
              <a:rPr lang="en-US" dirty="0"/>
              <a:t> stands for the “folding” or “coiling” that a feature map performs on its inputs</a:t>
            </a:r>
          </a:p>
          <a:p>
            <a:pPr algn="ct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6" name="Google Shape;93;p19">
            <a:extLst>
              <a:ext uri="{FF2B5EF4-FFF2-40B4-BE49-F238E27FC236}">
                <a16:creationId xmlns:a16="http://schemas.microsoft.com/office/drawing/2014/main" id="{A5CE7EF1-7A5B-4575-BAE2-AFFD1AAA4A0F}"/>
              </a:ext>
            </a:extLst>
          </p:cNvPr>
          <p:cNvPicPr preferRelativeResize="0"/>
          <p:nvPr/>
        </p:nvPicPr>
        <p:blipFill>
          <a:blip r:embed="rId3">
            <a:alphaModFix/>
          </a:blip>
          <a:stretch>
            <a:fillRect/>
          </a:stretch>
        </p:blipFill>
        <p:spPr>
          <a:xfrm>
            <a:off x="1109073" y="2571750"/>
            <a:ext cx="3814525" cy="3212200"/>
          </a:xfrm>
          <a:prstGeom prst="rect">
            <a:avLst/>
          </a:prstGeom>
          <a:noFill/>
          <a:ln>
            <a:noFill/>
          </a:ln>
        </p:spPr>
      </p:pic>
      <p:sp>
        <p:nvSpPr>
          <p:cNvPr id="101" name="Google Shape;101;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Layers of a CNN: </a:t>
            </a:r>
            <a:r>
              <a:rPr lang="en" sz="2800" dirty="0"/>
              <a:t>Pooling layer</a:t>
            </a:r>
            <a:endParaRPr sz="3800" dirty="0"/>
          </a:p>
        </p:txBody>
      </p:sp>
      <p:sp>
        <p:nvSpPr>
          <p:cNvPr id="102" name="Google Shape;102;p20"/>
          <p:cNvSpPr txBox="1">
            <a:spLocks noGrp="1"/>
          </p:cNvSpPr>
          <p:nvPr>
            <p:ph type="body" idx="1"/>
          </p:nvPr>
        </p:nvSpPr>
        <p:spPr>
          <a:xfrm>
            <a:off x="311700" y="817235"/>
            <a:ext cx="7245547"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Pooling layer: sums/averages/takes-max values of a patch</a:t>
            </a:r>
            <a:endParaRPr dirty="0"/>
          </a:p>
          <a:p>
            <a:pPr marL="914400" lvl="1" indent="-317500" algn="l" rtl="0">
              <a:spcBef>
                <a:spcPts val="0"/>
              </a:spcBef>
              <a:spcAft>
                <a:spcPts val="0"/>
              </a:spcAft>
              <a:buSzPts val="1400"/>
              <a:buChar char="○"/>
            </a:pPr>
            <a:r>
              <a:rPr lang="en" dirty="0"/>
              <a:t>Allows us to do something like “count” the number of lines in an area</a:t>
            </a:r>
          </a:p>
          <a:p>
            <a:pPr marL="914400" lvl="1" indent="-317500" algn="l" rtl="0">
              <a:spcBef>
                <a:spcPts val="0"/>
              </a:spcBef>
              <a:spcAft>
                <a:spcPts val="0"/>
              </a:spcAft>
              <a:buSzPts val="1400"/>
              <a:buChar char="○"/>
            </a:pPr>
            <a:r>
              <a:rPr lang="en-US" dirty="0"/>
              <a:t>Pooling layer representation is meant to vary little when elements in previous layer vary in position </a:t>
            </a:r>
            <a:endParaRPr dirty="0"/>
          </a:p>
          <a:p>
            <a:pPr marL="914400" lvl="1" indent="-317500" algn="l" rtl="0">
              <a:spcBef>
                <a:spcPts val="0"/>
              </a:spcBef>
              <a:spcAft>
                <a:spcPts val="0"/>
              </a:spcAft>
              <a:buSzPts val="1400"/>
              <a:buChar char="○"/>
            </a:pPr>
            <a:r>
              <a:rPr lang="en" dirty="0"/>
              <a:t>Typically follows a convolutional layer</a:t>
            </a:r>
            <a:endParaRPr dirty="0"/>
          </a:p>
        </p:txBody>
      </p:sp>
      <p:sp>
        <p:nvSpPr>
          <p:cNvPr id="103" name="Google Shape;103;p20"/>
          <p:cNvSpPr txBox="1"/>
          <p:nvPr/>
        </p:nvSpPr>
        <p:spPr>
          <a:xfrm>
            <a:off x="5623125" y="51850"/>
            <a:ext cx="3648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Image from https://www.jeremyjordan.me/convolutional-neural-networks/</a:t>
            </a:r>
            <a:endParaRPr sz="800"/>
          </a:p>
        </p:txBody>
      </p:sp>
      <p:pic>
        <p:nvPicPr>
          <p:cNvPr id="104" name="Google Shape;104;p20"/>
          <p:cNvPicPr preferRelativeResize="0"/>
          <p:nvPr/>
        </p:nvPicPr>
        <p:blipFill>
          <a:blip r:embed="rId4">
            <a:alphaModFix/>
          </a:blip>
          <a:stretch>
            <a:fillRect/>
          </a:stretch>
        </p:blipFill>
        <p:spPr>
          <a:xfrm>
            <a:off x="3834425" y="2198225"/>
            <a:ext cx="5309575" cy="2688825"/>
          </a:xfrm>
          <a:prstGeom prst="rect">
            <a:avLst/>
          </a:prstGeom>
          <a:noFill/>
          <a:ln>
            <a:noFill/>
          </a:ln>
        </p:spPr>
      </p:pic>
      <p:sp>
        <p:nvSpPr>
          <p:cNvPr id="2" name="Rectangle 1">
            <a:extLst>
              <a:ext uri="{FF2B5EF4-FFF2-40B4-BE49-F238E27FC236}">
                <a16:creationId xmlns:a16="http://schemas.microsoft.com/office/drawing/2014/main" id="{0F109031-01E9-4F62-BEA2-D2F80A58A36C}"/>
              </a:ext>
            </a:extLst>
          </p:cNvPr>
          <p:cNvSpPr/>
          <p:nvPr/>
        </p:nvSpPr>
        <p:spPr>
          <a:xfrm>
            <a:off x="2967318" y="3991025"/>
            <a:ext cx="1281953" cy="1941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9A4050D-019D-4E7A-B207-4A968B4FC0C6}"/>
              </a:ext>
            </a:extLst>
          </p:cNvPr>
          <p:cNvSpPr/>
          <p:nvPr/>
        </p:nvSpPr>
        <p:spPr>
          <a:xfrm>
            <a:off x="3834425" y="4887050"/>
            <a:ext cx="1886546" cy="680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7B217E8-FDED-4DD4-BE98-1FB619BC7941}"/>
              </a:ext>
            </a:extLst>
          </p:cNvPr>
          <p:cNvSpPr txBox="1"/>
          <p:nvPr/>
        </p:nvSpPr>
        <p:spPr>
          <a:xfrm>
            <a:off x="-174459" y="2332975"/>
            <a:ext cx="3211025" cy="523220"/>
          </a:xfrm>
          <a:prstGeom prst="rect">
            <a:avLst/>
          </a:prstGeom>
          <a:noFill/>
        </p:spPr>
        <p:txBody>
          <a:bodyPr wrap="square" rtlCol="0">
            <a:spAutoFit/>
          </a:bodyPr>
          <a:lstStyle/>
          <a:p>
            <a:pPr algn="ctr"/>
            <a:r>
              <a:rPr lang="en-US" dirty="0"/>
              <a:t>Each box here is for a patch of the image below</a:t>
            </a:r>
          </a:p>
        </p:txBody>
      </p:sp>
      <p:cxnSp>
        <p:nvCxnSpPr>
          <p:cNvPr id="8" name="Straight Arrow Connector 7">
            <a:extLst>
              <a:ext uri="{FF2B5EF4-FFF2-40B4-BE49-F238E27FC236}">
                <a16:creationId xmlns:a16="http://schemas.microsoft.com/office/drawing/2014/main" id="{2E2C1EBC-AF76-4CCB-9F5D-04D835E61BF6}"/>
              </a:ext>
            </a:extLst>
          </p:cNvPr>
          <p:cNvCxnSpPr>
            <a:cxnSpLocks/>
          </p:cNvCxnSpPr>
          <p:nvPr/>
        </p:nvCxnSpPr>
        <p:spPr>
          <a:xfrm>
            <a:off x="2052918" y="2594585"/>
            <a:ext cx="1781507" cy="261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3599DE-9807-4814-B571-CAD90BA52029}"/>
              </a:ext>
            </a:extLst>
          </p:cNvPr>
          <p:cNvSpPr txBox="1"/>
          <p:nvPr/>
        </p:nvSpPr>
        <p:spPr>
          <a:xfrm>
            <a:off x="7297271" y="726141"/>
            <a:ext cx="1604682" cy="1169551"/>
          </a:xfrm>
          <a:prstGeom prst="rect">
            <a:avLst/>
          </a:prstGeom>
          <a:noFill/>
        </p:spPr>
        <p:txBody>
          <a:bodyPr wrap="square" rtlCol="0">
            <a:spAutoFit/>
          </a:bodyPr>
          <a:lstStyle/>
          <a:p>
            <a:pPr algn="ctr"/>
            <a:r>
              <a:rPr lang="en-US" dirty="0"/>
              <a:t>Example of the original image “simplified” when looking for vertical lines</a:t>
            </a:r>
          </a:p>
        </p:txBody>
      </p:sp>
      <p:cxnSp>
        <p:nvCxnSpPr>
          <p:cNvPr id="11" name="Straight Arrow Connector 10">
            <a:extLst>
              <a:ext uri="{FF2B5EF4-FFF2-40B4-BE49-F238E27FC236}">
                <a16:creationId xmlns:a16="http://schemas.microsoft.com/office/drawing/2014/main" id="{06EF253C-20BB-45AC-AF8F-3FB8BFC242EB}"/>
              </a:ext>
            </a:extLst>
          </p:cNvPr>
          <p:cNvCxnSpPr/>
          <p:nvPr/>
        </p:nvCxnSpPr>
        <p:spPr>
          <a:xfrm>
            <a:off x="8355106" y="1846729"/>
            <a:ext cx="304800" cy="874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1109</TotalTime>
  <Words>2074</Words>
  <Application>Microsoft Office PowerPoint</Application>
  <PresentationFormat>On-screen Show (16:9)</PresentationFormat>
  <Paragraphs>161</Paragraphs>
  <Slides>24</Slides>
  <Notes>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Courier New</vt:lpstr>
      <vt:lpstr>Simple Light</vt:lpstr>
      <vt:lpstr>Deep Learning: CNNs</vt:lpstr>
      <vt:lpstr>Last time</vt:lpstr>
      <vt:lpstr>In this lecture we will:</vt:lpstr>
      <vt:lpstr>We’ve now classified images multiple ways</vt:lpstr>
      <vt:lpstr>Convolutional NNs: back to the human brain</vt:lpstr>
      <vt:lpstr>How does your brain know to ignore irrelevant parts of the image?</vt:lpstr>
      <vt:lpstr>CNNs: mimic human vision?</vt:lpstr>
      <vt:lpstr>Layers of a CNN: Convolutional layer</vt:lpstr>
      <vt:lpstr>Layers of a CNN: Pooling layer</vt:lpstr>
      <vt:lpstr>Overall network</vt:lpstr>
      <vt:lpstr>Filtering via convolutional and pooling layers</vt:lpstr>
      <vt:lpstr>CNNs: classification layers</vt:lpstr>
      <vt:lpstr>Example of a CNN definition in PyTorch</vt:lpstr>
      <vt:lpstr>CNNs: dealing with images: PyTorch transforms</vt:lpstr>
      <vt:lpstr>Normal vs normalized image example</vt:lpstr>
      <vt:lpstr>More advanced dataset augmentation</vt:lpstr>
      <vt:lpstr>In-class exercise in groups of 2-3 students [3 min] </vt:lpstr>
      <vt:lpstr>Building your own computer vision models</vt:lpstr>
      <vt:lpstr>Models pre-trained on ImageNet for transfer learning</vt:lpstr>
      <vt:lpstr>What else can we do with computer vision?</vt:lpstr>
      <vt:lpstr>What else can we do with computer vision?</vt:lpstr>
      <vt:lpstr>Further reading</vt:lpstr>
      <vt:lpstr>Homework 7: In-class exercise in groups of 2-3 students [rest of class] </vt:lpstr>
      <vt:lpstr>Next up: Guest lecture by Joe Goldfrank!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CNNs, RNNs, LSTMs, and beyond</dc:title>
  <cp:lastModifiedBy>Dr_Kinga</cp:lastModifiedBy>
  <cp:revision>7</cp:revision>
  <dcterms:modified xsi:type="dcterms:W3CDTF">2022-01-13T14:05:08Z</dcterms:modified>
</cp:coreProperties>
</file>